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73" r:id="rId3"/>
    <p:sldId id="275" r:id="rId4"/>
    <p:sldId id="257" r:id="rId5"/>
    <p:sldId id="259" r:id="rId6"/>
    <p:sldId id="260" r:id="rId7"/>
    <p:sldId id="265" r:id="rId8"/>
    <p:sldId id="266" r:id="rId9"/>
    <p:sldId id="261" r:id="rId10"/>
    <p:sldId id="262" r:id="rId11"/>
    <p:sldId id="263" r:id="rId12"/>
    <p:sldId id="269" r:id="rId13"/>
    <p:sldId id="274" r:id="rId14"/>
    <p:sldId id="282" r:id="rId15"/>
    <p:sldId id="281" r:id="rId16"/>
    <p:sldId id="278" r:id="rId17"/>
    <p:sldId id="280" r:id="rId18"/>
    <p:sldId id="267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Участие детей</a:t>
            </a:r>
            <a:r>
              <a:rPr lang="ru-RU" baseline="0" dirty="0"/>
              <a:t> в нескольких олимпиадах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226853436798661"/>
          <c:y val="0.1208806083495713"/>
          <c:w val="0.77832933926737413"/>
          <c:h val="0.75714555261961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олимпиад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25 учащихся</c:v>
                </c:pt>
                <c:pt idx="1">
                  <c:v>19 учащихся</c:v>
                </c:pt>
                <c:pt idx="2">
                  <c:v>11 учащихся</c:v>
                </c:pt>
                <c:pt idx="3">
                  <c:v>6 учащихся</c:v>
                </c:pt>
                <c:pt idx="4">
                  <c:v>9 учащихся</c:v>
                </c:pt>
                <c:pt idx="5">
                  <c:v>4 учащихся</c:v>
                </c:pt>
                <c:pt idx="6">
                  <c:v>4 учащихся</c:v>
                </c:pt>
                <c:pt idx="7">
                  <c:v>Муртазалиев С.Р. (11 кл, Н/Г)</c:v>
                </c:pt>
                <c:pt idx="8">
                  <c:v>Шахбанов А.А., (8 кл, Т/А)</c:v>
                </c:pt>
                <c:pt idx="9">
                  <c:v>Абдусаламова А.А. (8 кл, В/Г)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B8-4D4F-A4BC-4E40EEC33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2552008"/>
        <c:axId val="682543480"/>
      </c:barChart>
      <c:catAx>
        <c:axId val="682552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2543480"/>
        <c:crosses val="autoZero"/>
        <c:auto val="1"/>
        <c:lblAlgn val="ctr"/>
        <c:lblOffset val="100"/>
        <c:noMultiLvlLbl val="0"/>
      </c:catAx>
      <c:valAx>
        <c:axId val="682543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25520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74704248925399"/>
          <c:y val="0.9205775241397578"/>
          <c:w val="0.26446717258168817"/>
          <c:h val="7.45295094993859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Количество победителей и призеров по сравнению с прошлым уч.</a:t>
            </a:r>
            <a:r>
              <a:rPr lang="ru-RU" baseline="0" dirty="0">
                <a:solidFill>
                  <a:schemeClr val="accent2">
                    <a:lumMod val="50000"/>
                  </a:schemeClr>
                </a:solidFill>
              </a:rPr>
              <a:t> годом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6214392193960263E-2"/>
          <c:y val="0.12592593259766863"/>
          <c:w val="0.95038796579103435"/>
          <c:h val="0.7163039569580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4"/>
                <c:pt idx="1">
                  <c:v>2021-2022 у.г.</c:v>
                </c:pt>
                <c:pt idx="3">
                  <c:v>2022-2023 у.г.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23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2C-4D33-8CBB-B38D4B0FAF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4"/>
                <c:pt idx="1">
                  <c:v>2021-2022 у.г.</c:v>
                </c:pt>
                <c:pt idx="3">
                  <c:v>2022-2023 у.г.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26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2C-4D33-8CBB-B38D4B0FAF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4"/>
                <c:pt idx="1">
                  <c:v>2021-2022 у.г.</c:v>
                </c:pt>
                <c:pt idx="3">
                  <c:v>2022-2023 у.г.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CC2C-4D33-8CBB-B38D4B0FA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6911792"/>
        <c:axId val="426920976"/>
      </c:barChart>
      <c:catAx>
        <c:axId val="42691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920976"/>
        <c:crosses val="autoZero"/>
        <c:auto val="1"/>
        <c:lblAlgn val="ctr"/>
        <c:lblOffset val="100"/>
        <c:noMultiLvlLbl val="0"/>
      </c:catAx>
      <c:valAx>
        <c:axId val="426920976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91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5701079330152427"/>
          <c:y val="0.8671282078187138"/>
          <c:w val="0.33373248140825423"/>
          <c:h val="0.13287179218128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Рейтинг ОО по количеству победителей и призеров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Т-Ахитли</c:v>
                </c:pt>
                <c:pt idx="1">
                  <c:v>Гигатли</c:v>
                </c:pt>
                <c:pt idx="2">
                  <c:v>Кванада</c:v>
                </c:pt>
                <c:pt idx="3">
                  <c:v>Н-Гаквари</c:v>
                </c:pt>
                <c:pt idx="4">
                  <c:v>Тлондода</c:v>
                </c:pt>
                <c:pt idx="5">
                  <c:v>Сильди</c:v>
                </c:pt>
                <c:pt idx="6">
                  <c:v>Хуштада</c:v>
                </c:pt>
                <c:pt idx="7">
                  <c:v>Агвали</c:v>
                </c:pt>
                <c:pt idx="8">
                  <c:v>В-Гаквари</c:v>
                </c:pt>
                <c:pt idx="9">
                  <c:v>Тинди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8-433D-9684-5471E64BDC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Т-Ахитли</c:v>
                </c:pt>
                <c:pt idx="1">
                  <c:v>Гигатли</c:v>
                </c:pt>
                <c:pt idx="2">
                  <c:v>Кванада</c:v>
                </c:pt>
                <c:pt idx="3">
                  <c:v>Н-Гаквари</c:v>
                </c:pt>
                <c:pt idx="4">
                  <c:v>Тлондода</c:v>
                </c:pt>
                <c:pt idx="5">
                  <c:v>Сильди</c:v>
                </c:pt>
                <c:pt idx="6">
                  <c:v>Хуштада</c:v>
                </c:pt>
                <c:pt idx="7">
                  <c:v>Агвали</c:v>
                </c:pt>
                <c:pt idx="8">
                  <c:v>В-Гаквари</c:v>
                </c:pt>
                <c:pt idx="9">
                  <c:v>Тинди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C8-433D-9684-5471E64BD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3198072"/>
        <c:axId val="503198728"/>
      </c:barChart>
      <c:catAx>
        <c:axId val="503198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3198728"/>
        <c:crosses val="autoZero"/>
        <c:auto val="1"/>
        <c:lblAlgn val="ctr"/>
        <c:lblOffset val="100"/>
        <c:noMultiLvlLbl val="0"/>
      </c:catAx>
      <c:valAx>
        <c:axId val="503198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3198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21274-7100-4A92-91F9-4649D53FF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FCA177-A4EC-42AA-9C53-46BBCF908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9744C5-84F2-4094-8366-A41B4F10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CE57A-0EAD-490B-96E9-046B45E2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0F28A8-B27D-4843-9DBE-21D36C8C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3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F5E22-2887-43DF-8694-F37E0F04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86ADAA-B8E6-4261-A465-3772DED9B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19D1FA-0C6A-46A2-84D6-CECBEB32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3CE627-0EFF-41ED-8BBD-7DCF3A3E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75C09B-912F-481C-B92A-FBE7EF5D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1F6DB9-9E3A-4EC3-B6D2-EA44731C8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667782-C4C1-40AD-A7E6-77B8EEAEC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9E8C06-AC2E-49F8-8834-B6A699F8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F0AA44-415A-497B-90C9-6CB09DE7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A2D5A1-B3C7-44A3-8496-5968670E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00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23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32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29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77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00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93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86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25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21B4A-5A38-491B-8A1C-D2AB589E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A47B2A-EE17-4852-8C23-5B928D4BD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18CF5-B6FB-4717-A947-6F0ED28B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5788C-1714-4550-BDF4-20C50138C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53FB58-D6EF-4E43-92FD-367E3BB0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42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2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827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05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5737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87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90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818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434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54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BA021-DFCC-43AD-8A6C-5B764EC4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AD5651-4EE1-4671-B22F-FDA390823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30BFC-22BE-4E26-BF97-C2804F7C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69CFFB-08BA-44ED-8F2C-B7B8CACA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F8B43-3DE8-4DDC-84EC-8FF8D2D41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574F2-4402-44E5-921B-C0282B3A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ECF01-F3EA-4E16-B95E-A51061D9C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4E031E-5F6B-4BEB-B120-0BFCF2E81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88A99D-63B8-4508-B3B9-4B61CAA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B0DE99-7011-4AAD-B562-038B9479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27A60A-518E-46E9-9132-99244028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3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73DB4-2FA4-4D31-B5CF-23161614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53C5-4300-4FBB-AD83-C4BC842D0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7089EC-2BA5-4C09-8FAD-004A65151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7B8E02-23E9-45F7-82FA-35D68427B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1B782E-1F7F-480D-A70C-47A3E0A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73A97F-428C-408F-9849-8259704B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6C86C5-8026-4436-87AF-AB813215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F75702-4060-4A37-85CC-F9D117D6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32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7E46-2FA0-4543-B0EC-4B53F10F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E16BF4-D4CF-46A4-9483-66D9521F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225D5E-589F-43C1-8002-BBA31424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277D69-CF8F-41F4-91C3-E2DAD263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C76147-A9F7-4FA9-B954-6E69982D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D1CB30-DBF5-42AF-AA7F-79077570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F2B222-F2DD-4654-882A-EDB706FD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8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9B4A6-D285-41CC-B56B-3ED99F8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9441BC-54DD-4E41-A871-D0CAEF082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89F71D-FDD9-43AC-BF4A-5F013BA48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6082E9-156E-4AEC-852C-27D5FE13F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955A64-E0AF-44A7-8F22-7996168F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E3B3F-E254-4F0C-936A-2DF152CE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4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F6911-2E3D-4CF7-B954-1148DA0E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AACCD2-F7A5-4EAB-8D63-EA94478FD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518210-FA20-48FB-A163-2DBDEEA5B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06221C-8F89-47C4-8AA0-5A581992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97BE77-B138-489E-A7F8-88271041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7D1A4C-2E8B-41A1-B83A-EC3CC245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6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95E84-4918-43DF-AB00-679B16C60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76459E-FC14-4569-8A5A-D78A89606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965E9C-F692-4963-AC30-1174B4028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38A79-CE18-4CA3-B99D-867E798F8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6E10C2-8283-40A2-AB2E-8F3216859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A4D2DE-57F3-4392-8146-6D31F9F71661}" type="datetimeFigureOut">
              <a:rPr lang="ru-RU" smtClean="0"/>
              <a:t>пн 20.02.23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85152-2096-4109-8A82-D9DCB198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225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4A6137-6816-47EB-BD5D-4CD734F16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04" y="8980"/>
            <a:ext cx="6886496" cy="684902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97BB6CC7-94D1-4C53-ADB5-7E1635DDA3C3}"/>
              </a:ext>
            </a:extLst>
          </p:cNvPr>
          <p:cNvSpPr txBox="1">
            <a:spLocks/>
          </p:cNvSpPr>
          <p:nvPr/>
        </p:nvSpPr>
        <p:spPr>
          <a:xfrm>
            <a:off x="1547563" y="4904455"/>
            <a:ext cx="8218828" cy="1829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Подготовлена МКУ ДО «Центр развития Таланта»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800" dirty="0"/>
              <a:t>				с. Агвали, 2023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625212F7-4CBD-4405-83AC-3D6C02A89E72}"/>
              </a:ext>
            </a:extLst>
          </p:cNvPr>
          <p:cNvSpPr txBox="1">
            <a:spLocks/>
          </p:cNvSpPr>
          <p:nvPr/>
        </p:nvSpPr>
        <p:spPr>
          <a:xfrm>
            <a:off x="822673" y="1809520"/>
            <a:ext cx="11064939" cy="1447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/>
              <a:t>по итогам участия ОО в муниципальном этапе ВсОШ </a:t>
            </a:r>
          </a:p>
          <a:p>
            <a:pPr algn="ctr"/>
            <a:r>
              <a:rPr lang="ru-RU" sz="3600" dirty="0"/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</a:t>
            </a:r>
            <a:r>
              <a:rPr lang="ru-RU" sz="3600" dirty="0"/>
              <a:t> уч. году</a:t>
            </a: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66FAE356-3974-4D96-A4F9-C6EBB5970239}"/>
              </a:ext>
            </a:extLst>
          </p:cNvPr>
          <p:cNvSpPr txBox="1">
            <a:spLocks/>
          </p:cNvSpPr>
          <p:nvPr/>
        </p:nvSpPr>
        <p:spPr>
          <a:xfrm>
            <a:off x="901110" y="742447"/>
            <a:ext cx="10929611" cy="967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/>
              <a:t>Аналитическая справка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7AF2232-0D5F-46F0-977A-8C6FA7481390}"/>
              </a:ext>
            </a:extLst>
          </p:cNvPr>
          <p:cNvSpPr/>
          <p:nvPr/>
        </p:nvSpPr>
        <p:spPr>
          <a:xfrm>
            <a:off x="1677799" y="4672669"/>
            <a:ext cx="3741489" cy="8388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13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F102678-DBF7-43BA-8850-CDF5768BD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0"/>
            <a:ext cx="6905625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3063F16-5A6D-471B-BDE1-D78ABBF49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Следует отметить, что в 2022-2023 учебном году число победителей муниципального этапа ВсОШ составило 28, что на 5 человек больше, чем в прошлом 2021-2022учебном году (было 23).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количество призёров – 25, что на 1 человек меньше, чем в прошлом 2021-2022 уч. году. </a:t>
            </a:r>
            <a:endParaRPr lang="ru-RU" dirty="0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AC7D503-B9B6-475A-B8AA-FFCFA55B2C3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24059600"/>
              </p:ext>
            </p:extLst>
          </p:nvPr>
        </p:nvGraphicFramePr>
        <p:xfrm>
          <a:off x="838200" y="1825624"/>
          <a:ext cx="10427208" cy="444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134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B1DB4BA-CE28-43EE-A37A-48EB3C11B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88" y="0"/>
            <a:ext cx="6905625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CA6A691-C26D-42B6-9848-F943C2653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 количеству победителей и призёров муниципального этапа всероссийской олимпиады школьников 2022-2023 уч. года первое место – у МБОУ Тиндинская   СОШ – ( 8 победителей и 4 призёров, 28 балла). На втором месте рейтинга – МБОУ В-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Гакваринская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СОШ-сад –  (7 победителей и 7 призёров, 28 балла). На третьем месте –Агвалинская гимназия,- 20баллов (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6.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Общая доля победителей и призеров от числа принявших участие составляет всего-5,7%.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38031674-1AB9-42DF-92CF-94EFBC7EF3A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5137227"/>
              </p:ext>
            </p:extLst>
          </p:nvPr>
        </p:nvGraphicFramePr>
        <p:xfrm>
          <a:off x="1238250" y="1690688"/>
          <a:ext cx="4171950" cy="4856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573">
                  <a:extLst>
                    <a:ext uri="{9D8B030D-6E8A-4147-A177-3AD203B41FA5}">
                      <a16:colId xmlns:a16="http://schemas.microsoft.com/office/drawing/2014/main" val="1302899491"/>
                    </a:ext>
                  </a:extLst>
                </a:gridCol>
                <a:gridCol w="1390651">
                  <a:extLst>
                    <a:ext uri="{9D8B030D-6E8A-4147-A177-3AD203B41FA5}">
                      <a16:colId xmlns:a16="http://schemas.microsoft.com/office/drawing/2014/main" val="2812723176"/>
                    </a:ext>
                  </a:extLst>
                </a:gridCol>
                <a:gridCol w="582748">
                  <a:extLst>
                    <a:ext uri="{9D8B030D-6E8A-4147-A177-3AD203B41FA5}">
                      <a16:colId xmlns:a16="http://schemas.microsoft.com/office/drawing/2014/main" val="4124885820"/>
                    </a:ext>
                  </a:extLst>
                </a:gridCol>
                <a:gridCol w="725124">
                  <a:extLst>
                    <a:ext uri="{9D8B030D-6E8A-4147-A177-3AD203B41FA5}">
                      <a16:colId xmlns:a16="http://schemas.microsoft.com/office/drawing/2014/main" val="4143294590"/>
                    </a:ext>
                  </a:extLst>
                </a:gridCol>
                <a:gridCol w="586059">
                  <a:extLst>
                    <a:ext uri="{9D8B030D-6E8A-4147-A177-3AD203B41FA5}">
                      <a16:colId xmlns:a16="http://schemas.microsoft.com/office/drawing/2014/main" val="394623118"/>
                    </a:ext>
                  </a:extLst>
                </a:gridCol>
                <a:gridCol w="476795">
                  <a:extLst>
                    <a:ext uri="{9D8B030D-6E8A-4147-A177-3AD203B41FA5}">
                      <a16:colId xmlns:a16="http://schemas.microsoft.com/office/drawing/2014/main" val="2278561827"/>
                    </a:ext>
                  </a:extLst>
                </a:gridCol>
              </a:tblGrid>
              <a:tr h="21476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Таблица 4.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355355"/>
                  </a:ext>
                </a:extLst>
              </a:tr>
              <a:tr h="21476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Победители муниципального этапа ВсОШ по предметам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894058"/>
                  </a:ext>
                </a:extLst>
              </a:tr>
              <a:tr h="721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Предмет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Общее кол. Победителей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Школа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Колич. победителей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Баллы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191847"/>
                  </a:ext>
                </a:extLst>
              </a:tr>
              <a:tr h="21476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Физкультура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Агвали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val="2961865708"/>
                  </a:ext>
                </a:extLst>
              </a:tr>
              <a:tr h="214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Тинди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val="3932864598"/>
                  </a:ext>
                </a:extLst>
              </a:tr>
              <a:tr h="214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Хуштада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val="1209557885"/>
                  </a:ext>
                </a:extLst>
              </a:tr>
              <a:tr h="214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Н-Гаквари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val="3583199198"/>
                  </a:ext>
                </a:extLst>
              </a:tr>
              <a:tr h="214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Сильди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val="4140930384"/>
                  </a:ext>
                </a:extLst>
              </a:tr>
              <a:tr h="2147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Экология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В-Гаквари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76282"/>
                  </a:ext>
                </a:extLst>
              </a:tr>
              <a:tr h="214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Тлондода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505997"/>
                  </a:ext>
                </a:extLst>
              </a:tr>
              <a:tr h="2147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ОБЖ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Тинди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val="976205004"/>
                  </a:ext>
                </a:extLst>
              </a:tr>
              <a:tr h="214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Хуштада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val="1887487067"/>
                  </a:ext>
                </a:extLst>
              </a:tr>
              <a:tr h="2147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Англ. Язык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Тинди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806870"/>
                  </a:ext>
                </a:extLst>
              </a:tr>
              <a:tr h="214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В-</a:t>
                      </a:r>
                      <a:r>
                        <a:rPr lang="ru-RU" sz="1200" u="none" strike="noStrike" dirty="0" err="1">
                          <a:effectLst/>
                        </a:rPr>
                        <a:t>Гаквари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72837"/>
                  </a:ext>
                </a:extLst>
              </a:tr>
              <a:tr h="214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Агвали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76543"/>
                  </a:ext>
                </a:extLst>
              </a:tr>
              <a:tr h="2147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Обществознание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Агвали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val="477802007"/>
                  </a:ext>
                </a:extLst>
              </a:tr>
              <a:tr h="214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Хуштада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val="558095121"/>
                  </a:ext>
                </a:extLst>
              </a:tr>
              <a:tr h="2147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Биология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В-Гаквари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829566"/>
                  </a:ext>
                </a:extLst>
              </a:tr>
              <a:tr h="214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Сильди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97689"/>
                  </a:ext>
                </a:extLst>
              </a:tr>
              <a:tr h="214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География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Тинди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val="486673702"/>
                  </a:ext>
                </a:extLst>
              </a:tr>
            </a:tbl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4C2E959E-2BB0-4DB5-A3D3-5C7F66F5E15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7880309"/>
              </p:ext>
            </p:extLst>
          </p:nvPr>
        </p:nvGraphicFramePr>
        <p:xfrm>
          <a:off x="6515102" y="1690688"/>
          <a:ext cx="4648198" cy="4886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170">
                  <a:extLst>
                    <a:ext uri="{9D8B030D-6E8A-4147-A177-3AD203B41FA5}">
                      <a16:colId xmlns:a16="http://schemas.microsoft.com/office/drawing/2014/main" val="4097876643"/>
                    </a:ext>
                  </a:extLst>
                </a:gridCol>
                <a:gridCol w="1238019">
                  <a:extLst>
                    <a:ext uri="{9D8B030D-6E8A-4147-A177-3AD203B41FA5}">
                      <a16:colId xmlns:a16="http://schemas.microsoft.com/office/drawing/2014/main" val="4246959184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3330858805"/>
                    </a:ext>
                  </a:extLst>
                </a:gridCol>
                <a:gridCol w="844103">
                  <a:extLst>
                    <a:ext uri="{9D8B030D-6E8A-4147-A177-3AD203B41FA5}">
                      <a16:colId xmlns:a16="http://schemas.microsoft.com/office/drawing/2014/main" val="1723493574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149304003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842159875"/>
                    </a:ext>
                  </a:extLst>
                </a:gridCol>
              </a:tblGrid>
              <a:tr h="19056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Таблица 5.</a:t>
                      </a:r>
                    </a:p>
                  </a:txBody>
                  <a:tcPr marL="8634" marR="8634" marT="863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677658"/>
                  </a:ext>
                </a:extLst>
              </a:tr>
              <a:tr h="19056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Призеры муниципального этапа ВсОШ по предметам</a:t>
                      </a:r>
                    </a:p>
                  </a:txBody>
                  <a:tcPr marL="8634" marR="8634" marT="863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683741"/>
                  </a:ext>
                </a:extLst>
              </a:tr>
              <a:tr h="800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п/п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Предмет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Общее кол. Победителей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Школа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</a:rPr>
                        <a:t>Колич</a:t>
                      </a:r>
                      <a:r>
                        <a:rPr lang="ru-RU" sz="1100" u="none" strike="noStrike" dirty="0">
                          <a:effectLst/>
                        </a:rPr>
                        <a:t>. победителей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Баллы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591829"/>
                  </a:ext>
                </a:extLst>
              </a:tr>
              <a:tr h="1905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Экология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Агвали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extLst>
                  <a:ext uri="{0D108BD9-81ED-4DB2-BD59-A6C34878D82A}">
                    <a16:rowId xmlns:a16="http://schemas.microsoft.com/office/drawing/2014/main" val="4110518313"/>
                  </a:ext>
                </a:extLst>
              </a:tr>
              <a:tr h="190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В-</a:t>
                      </a:r>
                      <a:r>
                        <a:rPr lang="ru-RU" sz="1200" u="none" strike="noStrike" dirty="0" err="1">
                          <a:effectLst/>
                        </a:rPr>
                        <a:t>Гаквари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extLst>
                  <a:ext uri="{0D108BD9-81ED-4DB2-BD59-A6C34878D82A}">
                    <a16:rowId xmlns:a16="http://schemas.microsoft.com/office/drawing/2014/main" val="655581143"/>
                  </a:ext>
                </a:extLst>
              </a:tr>
              <a:tr h="190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Гигатли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extLst>
                  <a:ext uri="{0D108BD9-81ED-4DB2-BD59-A6C34878D82A}">
                    <a16:rowId xmlns:a16="http://schemas.microsoft.com/office/drawing/2014/main" val="3719321997"/>
                  </a:ext>
                </a:extLst>
              </a:tr>
              <a:tr h="1905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Физкультура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Агвали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031379"/>
                  </a:ext>
                </a:extLst>
              </a:tr>
              <a:tr h="190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Хуштада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357811"/>
                  </a:ext>
                </a:extLst>
              </a:tr>
              <a:tr h="190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Сильди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46409"/>
                  </a:ext>
                </a:extLst>
              </a:tr>
              <a:tr h="1905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Физика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Хуштада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extLst>
                  <a:ext uri="{0D108BD9-81ED-4DB2-BD59-A6C34878D82A}">
                    <a16:rowId xmlns:a16="http://schemas.microsoft.com/office/drawing/2014/main" val="3053279052"/>
                  </a:ext>
                </a:extLst>
              </a:tr>
              <a:tr h="190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Т-</a:t>
                      </a:r>
                      <a:r>
                        <a:rPr lang="ru-RU" sz="1200" u="none" strike="noStrike" dirty="0" err="1">
                          <a:effectLst/>
                        </a:rPr>
                        <a:t>Ахитли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extLst>
                  <a:ext uri="{0D108BD9-81ED-4DB2-BD59-A6C34878D82A}">
                    <a16:rowId xmlns:a16="http://schemas.microsoft.com/office/drawing/2014/main" val="744698083"/>
                  </a:ext>
                </a:extLst>
              </a:tr>
              <a:tr h="1905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Технология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Агвали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904991"/>
                  </a:ext>
                </a:extLst>
              </a:tr>
              <a:tr h="190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Тинди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897937"/>
                  </a:ext>
                </a:extLst>
              </a:tr>
              <a:tr h="190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Право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Сильди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extLst>
                  <a:ext uri="{0D108BD9-81ED-4DB2-BD59-A6C34878D82A}">
                    <a16:rowId xmlns:a16="http://schemas.microsoft.com/office/drawing/2014/main" val="1142659504"/>
                  </a:ext>
                </a:extLst>
              </a:tr>
              <a:tr h="1905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Обществознание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В-</a:t>
                      </a:r>
                      <a:r>
                        <a:rPr lang="ru-RU" sz="1200" u="none" strike="noStrike" dirty="0" err="1">
                          <a:effectLst/>
                        </a:rPr>
                        <a:t>Гаквари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95332"/>
                  </a:ext>
                </a:extLst>
              </a:tr>
              <a:tr h="190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Кванада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773320"/>
                  </a:ext>
                </a:extLst>
              </a:tr>
              <a:tr h="190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Биология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В-Гаквари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extLst>
                  <a:ext uri="{0D108BD9-81ED-4DB2-BD59-A6C34878D82A}">
                    <a16:rowId xmlns:a16="http://schemas.microsoft.com/office/drawing/2014/main" val="3285502088"/>
                  </a:ext>
                </a:extLst>
              </a:tr>
              <a:tr h="190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Англ. язык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Тинди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716187"/>
                  </a:ext>
                </a:extLst>
              </a:tr>
              <a:tr h="190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Тинди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/>
                </a:tc>
                <a:extLst>
                  <a:ext uri="{0D108BD9-81ED-4DB2-BD59-A6C34878D82A}">
                    <a16:rowId xmlns:a16="http://schemas.microsoft.com/office/drawing/2014/main" val="3284946346"/>
                  </a:ext>
                </a:extLst>
              </a:tr>
              <a:tr h="1905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ОБЖ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В-</a:t>
                      </a:r>
                      <a:r>
                        <a:rPr lang="ru-RU" sz="1200" u="none" strike="noStrike" dirty="0" err="1">
                          <a:effectLst/>
                        </a:rPr>
                        <a:t>Гаквари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531224"/>
                  </a:ext>
                </a:extLst>
              </a:tr>
              <a:tr h="190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Тинди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555477"/>
                  </a:ext>
                </a:extLst>
              </a:tr>
              <a:tr h="190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Хуштада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610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74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10">
            <a:extLst>
              <a:ext uri="{FF2B5EF4-FFF2-40B4-BE49-F238E27FC236}">
                <a16:creationId xmlns:a16="http://schemas.microsoft.com/office/drawing/2014/main" id="{70A12EA6-C73B-4683-B44D-A1707C5DA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416249"/>
              </p:ext>
            </p:extLst>
          </p:nvPr>
        </p:nvGraphicFramePr>
        <p:xfrm>
          <a:off x="4876800" y="704850"/>
          <a:ext cx="7115175" cy="559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13">
            <a:extLst>
              <a:ext uri="{FF2B5EF4-FFF2-40B4-BE49-F238E27FC236}">
                <a16:creationId xmlns:a16="http://schemas.microsoft.com/office/drawing/2014/main" id="{8B98A393-F33A-4BF4-8074-116CB94D19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67870"/>
              </p:ext>
            </p:extLst>
          </p:nvPr>
        </p:nvGraphicFramePr>
        <p:xfrm>
          <a:off x="666748" y="554899"/>
          <a:ext cx="4210052" cy="5391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978">
                  <a:extLst>
                    <a:ext uri="{9D8B030D-6E8A-4147-A177-3AD203B41FA5}">
                      <a16:colId xmlns:a16="http://schemas.microsoft.com/office/drawing/2014/main" val="1702120076"/>
                    </a:ext>
                  </a:extLst>
                </a:gridCol>
                <a:gridCol w="1038710">
                  <a:extLst>
                    <a:ext uri="{9D8B030D-6E8A-4147-A177-3AD203B41FA5}">
                      <a16:colId xmlns:a16="http://schemas.microsoft.com/office/drawing/2014/main" val="2354030808"/>
                    </a:ext>
                  </a:extLst>
                </a:gridCol>
                <a:gridCol w="833365">
                  <a:extLst>
                    <a:ext uri="{9D8B030D-6E8A-4147-A177-3AD203B41FA5}">
                      <a16:colId xmlns:a16="http://schemas.microsoft.com/office/drawing/2014/main" val="3142580545"/>
                    </a:ext>
                  </a:extLst>
                </a:gridCol>
                <a:gridCol w="949086">
                  <a:extLst>
                    <a:ext uri="{9D8B030D-6E8A-4147-A177-3AD203B41FA5}">
                      <a16:colId xmlns:a16="http://schemas.microsoft.com/office/drawing/2014/main" val="902650196"/>
                    </a:ext>
                  </a:extLst>
                </a:gridCol>
                <a:gridCol w="863913">
                  <a:extLst>
                    <a:ext uri="{9D8B030D-6E8A-4147-A177-3AD203B41FA5}">
                      <a16:colId xmlns:a16="http://schemas.microsoft.com/office/drawing/2014/main" val="374374210"/>
                    </a:ext>
                  </a:extLst>
                </a:gridCol>
              </a:tblGrid>
              <a:tr h="29519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Таблица 6.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241244"/>
                  </a:ext>
                </a:extLst>
              </a:tr>
              <a:tr h="46824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Рейтинг школ по количеству победителей и призеров по результатам муниц. этапа ВсОШ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356134"/>
                  </a:ext>
                </a:extLst>
              </a:tr>
              <a:tr h="622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ОО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Победители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Призеры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Баллы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839109"/>
                  </a:ext>
                </a:extLst>
              </a:tr>
              <a:tr h="364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Тинди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229902"/>
                  </a:ext>
                </a:extLst>
              </a:tr>
              <a:tr h="364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В-</a:t>
                      </a:r>
                      <a:r>
                        <a:rPr lang="ru-RU" sz="1400" u="none" strike="noStrike" dirty="0" err="1">
                          <a:effectLst/>
                        </a:rPr>
                        <a:t>Гаквари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485605"/>
                  </a:ext>
                </a:extLst>
              </a:tr>
              <a:tr h="364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Агвали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874300"/>
                  </a:ext>
                </a:extLst>
              </a:tr>
              <a:tr h="364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Хуштада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extLst>
                  <a:ext uri="{0D108BD9-81ED-4DB2-BD59-A6C34878D82A}">
                    <a16:rowId xmlns:a16="http://schemas.microsoft.com/office/drawing/2014/main" val="3854741439"/>
                  </a:ext>
                </a:extLst>
              </a:tr>
              <a:tr h="364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Сильди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extLst>
                  <a:ext uri="{0D108BD9-81ED-4DB2-BD59-A6C34878D82A}">
                    <a16:rowId xmlns:a16="http://schemas.microsoft.com/office/drawing/2014/main" val="3878041520"/>
                  </a:ext>
                </a:extLst>
              </a:tr>
              <a:tr h="364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Тлондода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extLst>
                  <a:ext uri="{0D108BD9-81ED-4DB2-BD59-A6C34878D82A}">
                    <a16:rowId xmlns:a16="http://schemas.microsoft.com/office/drawing/2014/main" val="1510097095"/>
                  </a:ext>
                </a:extLst>
              </a:tr>
              <a:tr h="364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Н-</a:t>
                      </a:r>
                      <a:r>
                        <a:rPr lang="ru-RU" sz="1400" u="none" strike="noStrike" dirty="0" err="1">
                          <a:effectLst/>
                        </a:rPr>
                        <a:t>Гаквари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extLst>
                  <a:ext uri="{0D108BD9-81ED-4DB2-BD59-A6C34878D82A}">
                    <a16:rowId xmlns:a16="http://schemas.microsoft.com/office/drawing/2014/main" val="3430052701"/>
                  </a:ext>
                </a:extLst>
              </a:tr>
              <a:tr h="364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Кванада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extLst>
                  <a:ext uri="{0D108BD9-81ED-4DB2-BD59-A6C34878D82A}">
                    <a16:rowId xmlns:a16="http://schemas.microsoft.com/office/drawing/2014/main" val="2612245676"/>
                  </a:ext>
                </a:extLst>
              </a:tr>
              <a:tr h="364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Гигатли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extLst>
                  <a:ext uri="{0D108BD9-81ED-4DB2-BD59-A6C34878D82A}">
                    <a16:rowId xmlns:a16="http://schemas.microsoft.com/office/drawing/2014/main" val="329700694"/>
                  </a:ext>
                </a:extLst>
              </a:tr>
              <a:tr h="364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Т-</a:t>
                      </a:r>
                      <a:r>
                        <a:rPr lang="ru-RU" sz="1400" u="none" strike="noStrike" dirty="0" err="1">
                          <a:effectLst/>
                        </a:rPr>
                        <a:t>Ахитли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/>
                </a:tc>
                <a:extLst>
                  <a:ext uri="{0D108BD9-81ED-4DB2-BD59-A6C34878D82A}">
                    <a16:rowId xmlns:a16="http://schemas.microsoft.com/office/drawing/2014/main" val="436888532"/>
                  </a:ext>
                </a:extLst>
              </a:tr>
              <a:tr h="36409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049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03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6571"/>
            <a:ext cx="10515600" cy="612648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победителей и призёров по предметам муниципального этапа всероссийской олимпиады школьников в 2022-2023 учебном году колеблется от 26% по физкультуре до 2,2% по праву.  Доли победителей и призёров отмечены: экология-22%,  общесвознание-15%,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Англинский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яз-9,4%, физика-3.5%,технология-4,5%, биология-4,7%, геграфия-3%, право-2.2%, а по остальным предметам- 0%   (русский язык и литература, химия, история, математика, МХК, информатика, экономика и астрономия).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Учитывая вышеизложенное, можно сказать, что чётко спланированная и целенаправленная организационно-подготовительная деятельность и подготовка учащихся на школьном и муниципальном этапах всероссийской олимпиады школьников в образовательных организациях района не проводится. В образовательных организациях не создаются необходимые условия для развития олимпиадного движения, в  системе образования в целом не выявляются высокомотивированные обучающиеся, у которых поддерживается интерес к творческой и исследовательской деятельности.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Но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усилиями специалистов МКУ управления образование и педагогов некоторых школ были приглашены на региональный этап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 по следующим предметам: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ОБЖ- 4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физкультура - 4, 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технология -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англ. язык – 2.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19056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26" y="457200"/>
            <a:ext cx="10515600" cy="60219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них как победители  и призеры прошлых лет-по(ОБЖ-2.и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физ-ра-1).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всему Дагестану приглашены на региональный этап ВсОШ -1101 уч-ся,  приглашенных детей с нашего района 16, что составляет 1,4%, очень низкий результат.(таблица №7).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Халидова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Х. Ш. -10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англ. язык  по ошибке регионального оргкомитета не был вызван, но эту ошибку исправили он участвовал региональном этапе и стал призером. А также призером стал ученик  8 класса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Хуштадинской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 по физкультуре среди уч-ся 9-11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классов, это результат подготовки ученика  с усилием учителя по физкультуры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Ханапова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М.А. чем мы благодарны ему и дирекции.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 из района было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приглашены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участника , только один сталь призером, двое выступили не удачно, один не явился по болезни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 физкультуре это «шаг назад», прошлом году было 2 участника и оба стали призерами.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4579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553838"/>
              </p:ext>
            </p:extLst>
          </p:nvPr>
        </p:nvGraphicFramePr>
        <p:xfrm>
          <a:off x="666206" y="287383"/>
          <a:ext cx="10737668" cy="6336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723">
                  <a:extLst>
                    <a:ext uri="{9D8B030D-6E8A-4147-A177-3AD203B41FA5}">
                      <a16:colId xmlns:a16="http://schemas.microsoft.com/office/drawing/2014/main" val="1952516865"/>
                    </a:ext>
                  </a:extLst>
                </a:gridCol>
                <a:gridCol w="2781785">
                  <a:extLst>
                    <a:ext uri="{9D8B030D-6E8A-4147-A177-3AD203B41FA5}">
                      <a16:colId xmlns:a16="http://schemas.microsoft.com/office/drawing/2014/main" val="1308008412"/>
                    </a:ext>
                  </a:extLst>
                </a:gridCol>
                <a:gridCol w="635838">
                  <a:extLst>
                    <a:ext uri="{9D8B030D-6E8A-4147-A177-3AD203B41FA5}">
                      <a16:colId xmlns:a16="http://schemas.microsoft.com/office/drawing/2014/main" val="1614074836"/>
                    </a:ext>
                  </a:extLst>
                </a:gridCol>
                <a:gridCol w="847782">
                  <a:extLst>
                    <a:ext uri="{9D8B030D-6E8A-4147-A177-3AD203B41FA5}">
                      <a16:colId xmlns:a16="http://schemas.microsoft.com/office/drawing/2014/main" val="3489539360"/>
                    </a:ext>
                  </a:extLst>
                </a:gridCol>
                <a:gridCol w="874275">
                  <a:extLst>
                    <a:ext uri="{9D8B030D-6E8A-4147-A177-3AD203B41FA5}">
                      <a16:colId xmlns:a16="http://schemas.microsoft.com/office/drawing/2014/main" val="2611153963"/>
                    </a:ext>
                  </a:extLst>
                </a:gridCol>
                <a:gridCol w="1762482">
                  <a:extLst>
                    <a:ext uri="{9D8B030D-6E8A-4147-A177-3AD203B41FA5}">
                      <a16:colId xmlns:a16="http://schemas.microsoft.com/office/drawing/2014/main" val="232950211"/>
                    </a:ext>
                  </a:extLst>
                </a:gridCol>
                <a:gridCol w="1489166">
                  <a:extLst>
                    <a:ext uri="{9D8B030D-6E8A-4147-A177-3AD203B41FA5}">
                      <a16:colId xmlns:a16="http://schemas.microsoft.com/office/drawing/2014/main" val="3390467727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393686546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568781787"/>
                    </a:ext>
                  </a:extLst>
                </a:gridCol>
              </a:tblGrid>
              <a:tr h="374479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Таблица 7.    </a:t>
                      </a:r>
                      <a:r>
                        <a:rPr lang="ru-RU" sz="1200" b="1" u="none" strike="noStrike" dirty="0" smtClean="0">
                          <a:effectLst/>
                        </a:rPr>
                        <a:t>Список </a:t>
                      </a:r>
                      <a:r>
                        <a:rPr lang="ru-RU" sz="1200" b="1" u="none" strike="noStrike" dirty="0">
                          <a:effectLst/>
                        </a:rPr>
                        <a:t>приглашенных на региональный этап ВсОШ в 2022-2023 уч.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Результат РЭ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618943"/>
                  </a:ext>
                </a:extLst>
              </a:tr>
              <a:tr h="346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№ п/п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Фамилия Имя Отчество ребенка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Класс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Балл МЭ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Статус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Школа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Предмет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Балл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Статус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485178"/>
                  </a:ext>
                </a:extLst>
              </a:tr>
              <a:tr h="346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Магомедова Багжат Абдулкадировна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Победитель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Тиндинская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Английский язык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Участник, </a:t>
                      </a:r>
                      <a:r>
                        <a:rPr lang="ru-RU" sz="1200" u="none" strike="noStrike" dirty="0">
                          <a:effectLst/>
                        </a:rPr>
                        <a:t>30 рез.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extLst>
                  <a:ext uri="{0D108BD9-81ED-4DB2-BD59-A6C34878D82A}">
                    <a16:rowId xmlns:a16="http://schemas.microsoft.com/office/drawing/2014/main" val="521548961"/>
                  </a:ext>
                </a:extLst>
              </a:tr>
              <a:tr h="343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Халидов Халид Шапиевич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Победитель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Агвалинская гимназия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Английский язык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Призер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925004"/>
                  </a:ext>
                </a:extLst>
              </a:tr>
              <a:tr h="343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Гаджиева Айша Магомедовна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Победитель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Хуштадинская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ОБЖ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58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Призер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extLst>
                  <a:ext uri="{0D108BD9-81ED-4DB2-BD59-A6C34878D82A}">
                    <a16:rowId xmlns:a16="http://schemas.microsoft.com/office/drawing/2014/main" val="1314811219"/>
                  </a:ext>
                </a:extLst>
              </a:tr>
              <a:tr h="511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Магомедов Магомед Магомедзакирович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победитель РЭ 2021-22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победитель РЭ 2021-22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Тиндинская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ОБЖ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96.5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победитель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06225"/>
                  </a:ext>
                </a:extLst>
              </a:tr>
              <a:tr h="343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Магомедова Айшат Магомедзакировна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Победитель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Тиндинская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ОБЖ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71.5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победитель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extLst>
                  <a:ext uri="{0D108BD9-81ED-4DB2-BD59-A6C34878D82A}">
                    <a16:rowId xmlns:a16="http://schemas.microsoft.com/office/drawing/2014/main" val="2329574466"/>
                  </a:ext>
                </a:extLst>
              </a:tr>
              <a:tr h="346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Магомедова </a:t>
                      </a:r>
                      <a:r>
                        <a:rPr lang="ru-RU" sz="1200" u="none" strike="noStrike" dirty="0" err="1">
                          <a:effectLst/>
                        </a:rPr>
                        <a:t>Айшат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Магомедзакировна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призер РЭ 2021-2022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призер РЭ 2021-2022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</a:rPr>
                        <a:t>Тиндинская</a:t>
                      </a:r>
                      <a:r>
                        <a:rPr lang="ru-RU" sz="1200" u="none" strike="noStrike" dirty="0">
                          <a:effectLst/>
                        </a:rPr>
                        <a:t> СОШ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ОБЖ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выступила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за 9 </a:t>
                      </a:r>
                      <a:r>
                        <a:rPr lang="ru-RU" sz="1200" u="none" strike="noStrike" baseline="0" dirty="0" err="1" smtClean="0">
                          <a:effectLst/>
                        </a:rPr>
                        <a:t>кл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184917"/>
                  </a:ext>
                </a:extLst>
              </a:tr>
              <a:tr h="346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Абдулхакова Патимат Сидиковна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Участник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Агвалинская гимназия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Технология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extLst>
                  <a:ext uri="{0D108BD9-81ED-4DB2-BD59-A6C34878D82A}">
                    <a16:rowId xmlns:a16="http://schemas.microsoft.com/office/drawing/2014/main" val="1965534729"/>
                  </a:ext>
                </a:extLst>
              </a:tr>
              <a:tr h="346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Абдулхаликов Абдулхалик Магомедович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Участник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Агвалинская гимназия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Технология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368361"/>
                  </a:ext>
                </a:extLst>
              </a:tr>
              <a:tr h="346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Бадрудинов Ахмад Магомедович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Участник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Агвалинская гимназия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Технология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extLst>
                  <a:ext uri="{0D108BD9-81ED-4DB2-BD59-A6C34878D82A}">
                    <a16:rowId xmlns:a16="http://schemas.microsoft.com/office/drawing/2014/main" val="3598329000"/>
                  </a:ext>
                </a:extLst>
              </a:tr>
              <a:tr h="346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Гаджимагомдов Магомед Магомедович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Участник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Верхнегакваринская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Технология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effectLst/>
                        </a:rPr>
                        <a:t>н/я</a:t>
                      </a: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481917"/>
                  </a:ext>
                </a:extLst>
              </a:tr>
              <a:tr h="346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Газиева Фатима Назимовна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Участник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Тисси-Ахитлинская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Технология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н/я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extLst>
                  <a:ext uri="{0D108BD9-81ED-4DB2-BD59-A6C34878D82A}">
                    <a16:rowId xmlns:a16="http://schemas.microsoft.com/office/drawing/2014/main" val="2222144791"/>
                  </a:ext>
                </a:extLst>
              </a:tr>
              <a:tr h="17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Джахпарова Фатима Арсеновна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Участник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Хуштадинская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Технология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130392"/>
                  </a:ext>
                </a:extLst>
              </a:tr>
              <a:tr h="346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Абдулаев Асхаб Абдулаевич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призер РЭ 2021-2022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призер РЭ 2021-2022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Хуштадинская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Физическая культура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н/я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extLst>
                  <a:ext uri="{0D108BD9-81ED-4DB2-BD59-A6C34878D82A}">
                    <a16:rowId xmlns:a16="http://schemas.microsoft.com/office/drawing/2014/main" val="2362846805"/>
                  </a:ext>
                </a:extLst>
              </a:tr>
              <a:tr h="346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Алибахарчиев Магомед Ахмедович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Победитель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Агвалинская гимназия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Физическая культура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61,09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Участник, </a:t>
                      </a:r>
                      <a:r>
                        <a:rPr lang="ru-RU" sz="1200" u="none" strike="noStrike" dirty="0">
                          <a:effectLst/>
                        </a:rPr>
                        <a:t>45 рез.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843702"/>
                  </a:ext>
                </a:extLst>
              </a:tr>
              <a:tr h="343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Джахпаров Магомед Магомедсаидович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97,5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Победитель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Хуштадинская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Физическая культура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70,41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Призер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/>
                </a:tc>
                <a:extLst>
                  <a:ext uri="{0D108BD9-81ED-4DB2-BD59-A6C34878D82A}">
                    <a16:rowId xmlns:a16="http://schemas.microsoft.com/office/drawing/2014/main" val="1268054989"/>
                  </a:ext>
                </a:extLst>
              </a:tr>
              <a:tr h="346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Магомедов Абдурахман Сурхаевич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Победитель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Тиндинская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Физическая культура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57,25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Участник, </a:t>
                      </a:r>
                      <a:r>
                        <a:rPr lang="ru-RU" sz="1200" u="none" strike="noStrike" dirty="0">
                          <a:effectLst/>
                        </a:rPr>
                        <a:t>52 рез.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703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8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C6A0D6B-8465-4AB1-8C7A-F6D23D97F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40031"/>
              </p:ext>
            </p:extLst>
          </p:nvPr>
        </p:nvGraphicFramePr>
        <p:xfrm>
          <a:off x="751841" y="193040"/>
          <a:ext cx="10617199" cy="6471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961">
                  <a:extLst>
                    <a:ext uri="{9D8B030D-6E8A-4147-A177-3AD203B41FA5}">
                      <a16:colId xmlns:a16="http://schemas.microsoft.com/office/drawing/2014/main" val="4162949932"/>
                    </a:ext>
                  </a:extLst>
                </a:gridCol>
                <a:gridCol w="2358809">
                  <a:extLst>
                    <a:ext uri="{9D8B030D-6E8A-4147-A177-3AD203B41FA5}">
                      <a16:colId xmlns:a16="http://schemas.microsoft.com/office/drawing/2014/main" val="263796624"/>
                    </a:ext>
                  </a:extLst>
                </a:gridCol>
                <a:gridCol w="728793">
                  <a:extLst>
                    <a:ext uri="{9D8B030D-6E8A-4147-A177-3AD203B41FA5}">
                      <a16:colId xmlns:a16="http://schemas.microsoft.com/office/drawing/2014/main" val="107360949"/>
                    </a:ext>
                  </a:extLst>
                </a:gridCol>
                <a:gridCol w="728793">
                  <a:extLst>
                    <a:ext uri="{9D8B030D-6E8A-4147-A177-3AD203B41FA5}">
                      <a16:colId xmlns:a16="http://schemas.microsoft.com/office/drawing/2014/main" val="2748391785"/>
                    </a:ext>
                  </a:extLst>
                </a:gridCol>
                <a:gridCol w="671748">
                  <a:extLst>
                    <a:ext uri="{9D8B030D-6E8A-4147-A177-3AD203B41FA5}">
                      <a16:colId xmlns:a16="http://schemas.microsoft.com/office/drawing/2014/main" val="43818093"/>
                    </a:ext>
                  </a:extLst>
                </a:gridCol>
                <a:gridCol w="688413">
                  <a:extLst>
                    <a:ext uri="{9D8B030D-6E8A-4147-A177-3AD203B41FA5}">
                      <a16:colId xmlns:a16="http://schemas.microsoft.com/office/drawing/2014/main" val="237812937"/>
                    </a:ext>
                  </a:extLst>
                </a:gridCol>
                <a:gridCol w="815327">
                  <a:extLst>
                    <a:ext uri="{9D8B030D-6E8A-4147-A177-3AD203B41FA5}">
                      <a16:colId xmlns:a16="http://schemas.microsoft.com/office/drawing/2014/main" val="327449974"/>
                    </a:ext>
                  </a:extLst>
                </a:gridCol>
                <a:gridCol w="815327">
                  <a:extLst>
                    <a:ext uri="{9D8B030D-6E8A-4147-A177-3AD203B41FA5}">
                      <a16:colId xmlns:a16="http://schemas.microsoft.com/office/drawing/2014/main" val="3511320114"/>
                    </a:ext>
                  </a:extLst>
                </a:gridCol>
                <a:gridCol w="814687">
                  <a:extLst>
                    <a:ext uri="{9D8B030D-6E8A-4147-A177-3AD203B41FA5}">
                      <a16:colId xmlns:a16="http://schemas.microsoft.com/office/drawing/2014/main" val="1440282585"/>
                    </a:ext>
                  </a:extLst>
                </a:gridCol>
                <a:gridCol w="814687">
                  <a:extLst>
                    <a:ext uri="{9D8B030D-6E8A-4147-A177-3AD203B41FA5}">
                      <a16:colId xmlns:a16="http://schemas.microsoft.com/office/drawing/2014/main" val="3957389416"/>
                    </a:ext>
                  </a:extLst>
                </a:gridCol>
                <a:gridCol w="815327">
                  <a:extLst>
                    <a:ext uri="{9D8B030D-6E8A-4147-A177-3AD203B41FA5}">
                      <a16:colId xmlns:a16="http://schemas.microsoft.com/office/drawing/2014/main" val="1972918178"/>
                    </a:ext>
                  </a:extLst>
                </a:gridCol>
                <a:gridCol w="815327">
                  <a:extLst>
                    <a:ext uri="{9D8B030D-6E8A-4147-A177-3AD203B41FA5}">
                      <a16:colId xmlns:a16="http://schemas.microsoft.com/office/drawing/2014/main" val="3714888121"/>
                    </a:ext>
                  </a:extLst>
                </a:gridCol>
              </a:tblGrid>
              <a:tr h="432514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Таблица 8.     Проходные баллы на региональный этап ВсОШ в 2022-2023 уч. г.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327148"/>
                  </a:ext>
                </a:extLst>
              </a:tr>
              <a:tr h="4108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№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класс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класс 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класс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класс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класс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138288"/>
                  </a:ext>
                </a:extLst>
              </a:tr>
              <a:tr h="287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max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прох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max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прох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max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прох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max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прох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max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прох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169342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Физика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60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3968898763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Экология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740410915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Астрономия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1194578832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Обществознание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909318354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3258421956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Французский язык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3776735558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Литература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62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3443892554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ОБЖ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275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265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266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498764328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Физическая культура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4069511285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История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125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137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1168793671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Английский язык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1449113051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Искусство (МХК)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2806952844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Немецкий язык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1353665905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География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1417281493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Математика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4169317066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Химия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857596140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Биология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2990228260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Право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230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274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147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274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138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4089324156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Экономика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1394642886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Китайский язык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2715102639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Информатика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152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4013623864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Технология КД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4088983639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Технология ТТ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3347916600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Технология (Инф безоп)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1729206823"/>
                  </a:ext>
                </a:extLst>
              </a:tr>
              <a:tr h="213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Технология Робототехника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6" marR="46036" marT="0" marB="0"/>
                </a:tc>
                <a:extLst>
                  <a:ext uri="{0D108BD9-81ED-4DB2-BD59-A6C34878D82A}">
                    <a16:rowId xmlns:a16="http://schemas.microsoft.com/office/drawing/2014/main" val="4183572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489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0E8A99-85B6-42CD-8C2E-4956AB273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0"/>
            <a:ext cx="690562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E7A90-B351-45C3-8829-3D499BF1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05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Выводы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0C20570-D6D2-41D0-9E53-BC3D72B95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5"/>
            <a:ext cx="10515600" cy="4686300"/>
          </a:xfrm>
        </p:spPr>
        <p:txBody>
          <a:bodyPr>
            <a:normAutofit fontScale="92500" lnSpcReduction="10000"/>
          </a:bodyPr>
          <a:lstStyle/>
          <a:p>
            <a:pPr marL="342900" marR="394970" lvl="0" indent="-342900" algn="just" fontAlgn="base">
              <a:lnSpc>
                <a:spcPct val="126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Муниципальный этап Олимпиады был организован и проведен в соответствии с требованиями Порядка проведения всероссийской олимпиады школьников. </a:t>
            </a:r>
            <a:endParaRPr lang="ru-RU" sz="18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94970" lvl="0" indent="-342900" algn="just" fontAlgn="base">
              <a:lnSpc>
                <a:spcPct val="126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участия образовательных организаций в муниципальном этапе Олимпиады по 16-19 предметам   не высок и составляет 36,4 % от общего количества образовательных организаций (всего таких школ 8), а 7 школ 5-10 олимпиадах , одна школа на 3-х.и одна только в одном.</a:t>
            </a:r>
            <a:endParaRPr lang="ru-RU" sz="18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94970" lvl="0" indent="-342900" algn="just" fontAlgn="base">
              <a:lnSpc>
                <a:spcPct val="126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массовыми по количеству участников стали олимпиады по ОБЖ, физике, математике, географии, биологии. </a:t>
            </a:r>
            <a:endParaRPr lang="ru-RU" sz="18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94970" lvl="0" indent="-342900" algn="just" fontAlgn="base">
              <a:lnSpc>
                <a:spcPct val="126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Целенаправленная работа учителей школ по подготовке обучающихся к участию в школьном и муниципальном этапах Олимпиады приводит не достаточно уровне, о чем говорят невысокие результаты участников. </a:t>
            </a:r>
            <a:endParaRPr lang="ru-RU" sz="18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94970" lvl="0" indent="-342900" algn="just" fontAlgn="base">
              <a:lnSpc>
                <a:spcPct val="126000"/>
              </a:lnSpc>
              <a:spcAft>
                <a:spcPts val="80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Сравнительные результаты по доле победителей и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призёров показаны на олимпиадах по ОБЖ, физкультуре, экологии,  обществознание и биология, и др. но они очень низкие и не дотянули до проходного балла, для приглашения на региональный этап.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88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8E23B1-B985-45EC-9C1D-BB87E2EC8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0"/>
            <a:ext cx="690562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5DB06-8F38-4B66-8BFE-91C2AE9C9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1"/>
            <a:ext cx="10515600" cy="74294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Рекомендации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5C2DE62-E104-4853-AF77-306D2C241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450"/>
            <a:ext cx="10515600" cy="5514975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Методистам МКУ «УО» и привлекая руководителей РМО,  учителей – предметников провести анализ предметных олимпиад муниципального этапа на заседаниях  методических советов и на районных семинарах.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Руководителям образовательных организаций района: 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проанализировать результаты участия ОО в муниципальном этапе Олимпиады в 2022-2023 учебном году, принять необходимые управленческие решения по итогам анализа;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создавать условия для работы учителей-предметников с одаренными детьми и детьми, имеющими повышенный уровень мотивации к  изучению отдельных предметов.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Учителям общеобразовательных организаций,  руководителям предметных методических объединений: 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результаты участия обучающихся в муниципальном этапе Олимпиады на заседаниях школьных методических объединений учителей-предметников; 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формы и методы для организации мотивации обучающихся к участию во всероссийской олимпиаде школьников;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повышения качества знаний по предметам использовать занятия за счёт часов внеурочной деятельности.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Специалистам МБОУ ДО «ЦРТ» под руководством управления образования: 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Своевременно формировать отчётов по итогам муниципального этапа и довести до руководителей ОО;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Оказать методическую и организационную помощь участникам республиканского этапа ВсОШ.</a:t>
            </a:r>
          </a:p>
        </p:txBody>
      </p:sp>
    </p:spTree>
    <p:extLst>
      <p:ext uri="{BB962C8B-B14F-4D97-AF65-F5344CB8AC3E}">
        <p14:creationId xmlns:p14="http://schemas.microsoft.com/office/powerpoint/2010/main" val="404893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EC40D309-E4B1-4E59-8A5C-EAFD6B91C793}"/>
              </a:ext>
            </a:extLst>
          </p:cNvPr>
          <p:cNvSpPr txBox="1">
            <a:spLocks/>
          </p:cNvSpPr>
          <p:nvPr/>
        </p:nvSpPr>
        <p:spPr>
          <a:xfrm>
            <a:off x="1547563" y="4904455"/>
            <a:ext cx="8218828" cy="1829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Подготовлена МКУ ДО «Центр развития Таланта»</a:t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			с. Агвали, 2023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4D10C5F1-A369-403E-A2A5-DDE3B49B9BD3}"/>
              </a:ext>
            </a:extLst>
          </p:cNvPr>
          <p:cNvSpPr txBox="1">
            <a:spLocks/>
          </p:cNvSpPr>
          <p:nvPr/>
        </p:nvSpPr>
        <p:spPr>
          <a:xfrm>
            <a:off x="901110" y="1981515"/>
            <a:ext cx="11064939" cy="1447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/>
              <a:t>по итогам участия ОО в муниципальном этапе ВсОШ </a:t>
            </a:r>
          </a:p>
          <a:p>
            <a:pPr algn="ctr"/>
            <a:r>
              <a:rPr lang="ru-RU" sz="3600" b="1" dirty="0"/>
              <a:t>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</a:t>
            </a:r>
            <a:r>
              <a:rPr lang="ru-RU" sz="3600" b="1" dirty="0"/>
              <a:t> уч. году</a:t>
            </a: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6724A6B8-1459-447C-9443-25E17851F80F}"/>
              </a:ext>
            </a:extLst>
          </p:cNvPr>
          <p:cNvSpPr txBox="1">
            <a:spLocks/>
          </p:cNvSpPr>
          <p:nvPr/>
        </p:nvSpPr>
        <p:spPr>
          <a:xfrm>
            <a:off x="901110" y="940147"/>
            <a:ext cx="10929611" cy="967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/>
              <a:t>Аналитическая справка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F374CF2-7070-4F70-976E-12ED914F5DA9}"/>
              </a:ext>
            </a:extLst>
          </p:cNvPr>
          <p:cNvSpPr/>
          <p:nvPr/>
        </p:nvSpPr>
        <p:spPr>
          <a:xfrm>
            <a:off x="1677799" y="4672669"/>
            <a:ext cx="3741489" cy="8388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1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BE880E-1753-463F-974A-9E4D17BD8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64" y="0"/>
            <a:ext cx="6746336" cy="6858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BEC8B978-A3EF-46D2-AE41-68B374DFB2D2}"/>
              </a:ext>
            </a:extLst>
          </p:cNvPr>
          <p:cNvSpPr txBox="1">
            <a:spLocks/>
          </p:cNvSpPr>
          <p:nvPr/>
        </p:nvSpPr>
        <p:spPr>
          <a:xfrm>
            <a:off x="716280" y="309590"/>
            <a:ext cx="10831286" cy="6300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26000"/>
              </a:lnSpc>
              <a:spcAft>
                <a:spcPts val="75"/>
              </a:spcAft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приказом МКУ Управления образования администрации МР «Цумадинский район» от 6.10.2022 г. № 88 «О проведении муниципального этапа всероссийской олимпиады школьников в 2022-2023 учебном году», в период с 25.10.2022 г. по 17.12.2022 г. в районе прошёл муниципальный этап всероссийской олимпиады школьников.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6000"/>
              </a:lnSpc>
              <a:spcAft>
                <a:spcPts val="75"/>
              </a:spcAft>
              <a:buFont typeface="Arial" panose="020B0604020202020204" pitchFamily="34" charset="0"/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При подготовке к проведению муниципального этапа ВсОШ осуществлялось оказание консультативной и информационно-методической поддержки дирекции образовательных организаций района, проводилась соответствующая организационно-координационная работа, включающая в себя следующие моменты:  </a:t>
            </a:r>
          </a:p>
          <a:p>
            <a:pPr marR="1270" lvl="1" algn="just" fontAlgn="base">
              <a:lnSpc>
                <a:spcPct val="126000"/>
              </a:lnSpc>
              <a:spcAft>
                <a:spcPts val="75"/>
              </a:spcAft>
              <a:buClr>
                <a:schemeClr val="accent2">
                  <a:lumMod val="75000"/>
                </a:schemeClr>
              </a:buClr>
              <a:buSzPts val="1400"/>
              <a:buFont typeface="Wingdings" panose="05000000000000000000" pitchFamily="2" charset="2"/>
              <a:buChar char="q"/>
            </a:pPr>
            <a:r>
              <a:rPr lang="ru-RU" sz="1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своевременное обеспечение образовательных организаций  необходимыми нормативно-распорядительными документами, регламентирующими проведение муниципального этапа ВсОШ 2022-2023 учебного года; </a:t>
            </a:r>
            <a:endParaRPr lang="ru-RU" sz="17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" lvl="1" algn="just" fontAlgn="base">
              <a:lnSpc>
                <a:spcPct val="126000"/>
              </a:lnSpc>
              <a:spcAft>
                <a:spcPts val="75"/>
              </a:spcAft>
              <a:buClr>
                <a:schemeClr val="accent2">
                  <a:lumMod val="75000"/>
                </a:schemeClr>
              </a:buClr>
              <a:buSzPts val="1400"/>
              <a:buFont typeface="Wingdings" panose="05000000000000000000" pitchFamily="2" charset="2"/>
              <a:buChar char="q"/>
            </a:pPr>
            <a:r>
              <a:rPr lang="ru-RU" sz="1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инструктивно-методических писем  для образовательных организаций  по заполнению бланков, ведомостей и заявок.</a:t>
            </a:r>
            <a:endParaRPr lang="ru-RU" sz="17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" lvl="1" algn="just" fontAlgn="base">
              <a:lnSpc>
                <a:spcPct val="126000"/>
              </a:lnSpc>
              <a:spcAft>
                <a:spcPts val="75"/>
              </a:spcAft>
              <a:buClr>
                <a:schemeClr val="accent2">
                  <a:lumMod val="75000"/>
                </a:schemeClr>
              </a:buClr>
              <a:buSzPts val="1400"/>
              <a:buFont typeface="Wingdings" panose="05000000000000000000" pitchFamily="2" charset="2"/>
              <a:buChar char="q"/>
            </a:pPr>
            <a:r>
              <a:rPr lang="ru-RU" sz="1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помощи по составлению информационно-отчётной документации для сопредседателей предметных жюри по итогам проведения муниципального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этапа; 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" lvl="1" algn="just" fontAlgn="base">
              <a:lnSpc>
                <a:spcPct val="126000"/>
              </a:lnSpc>
              <a:spcAft>
                <a:spcPts val="75"/>
              </a:spcAft>
              <a:buClr>
                <a:schemeClr val="accent2">
                  <a:lumMod val="75000"/>
                </a:schemeClr>
              </a:buClr>
              <a:buSzPts val="1400"/>
              <a:buFont typeface="Wingdings" panose="05000000000000000000" pitchFamily="2" charset="2"/>
              <a:buChar char="q"/>
            </a:pPr>
            <a:r>
              <a:rPr lang="ru-RU" sz="1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списков обучающихся 7-11 классов, участвующих в муниципальном этапе; </a:t>
            </a:r>
            <a:endParaRPr lang="ru-RU" sz="17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" lvl="1" algn="just" fontAlgn="base">
              <a:lnSpc>
                <a:spcPct val="126000"/>
              </a:lnSpc>
              <a:spcAft>
                <a:spcPts val="75"/>
              </a:spcAft>
              <a:buClr>
                <a:schemeClr val="accent2">
                  <a:lumMod val="75000"/>
                </a:schemeClr>
              </a:buClr>
              <a:buSzPts val="1400"/>
              <a:buFont typeface="Wingdings" panose="05000000000000000000" pitchFamily="2" charset="2"/>
              <a:buChar char="q"/>
            </a:pPr>
            <a:r>
              <a:rPr lang="ru-RU" sz="1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совместно с Управлением образования  инструктивно-методических совещаний для ответственных специалистов, сопредседателей муниципальных предметных жюри по вопросам проведения муниципального этапа всероссийской олимпиады школьников; </a:t>
            </a:r>
            <a:endParaRPr lang="ru-RU" sz="17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" lvl="1" algn="just" fontAlgn="base">
              <a:lnSpc>
                <a:spcPct val="126000"/>
              </a:lnSpc>
              <a:spcAft>
                <a:spcPts val="75"/>
              </a:spcAft>
              <a:buClr>
                <a:schemeClr val="accent2">
                  <a:lumMod val="75000"/>
                </a:schemeClr>
              </a:buClr>
              <a:buSzPts val="1400"/>
              <a:buFont typeface="Wingdings" panose="05000000000000000000" pitchFamily="2" charset="2"/>
              <a:buChar char="q"/>
            </a:pPr>
            <a:r>
              <a:rPr lang="ru-RU" sz="1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координация, организация и проведение ВсОШ с  участием заявленных учащихся 7-11 классов в предметных олимпиадах муниципального этапа; </a:t>
            </a:r>
            <a:endParaRPr lang="ru-RU" sz="17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6000"/>
              </a:lnSpc>
              <a:spcAft>
                <a:spcPts val="75"/>
              </a:spcAft>
              <a:buFont typeface="Arial" panose="020B0604020202020204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51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BD9BE4-A8AF-407E-8027-36F50833E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64" y="0"/>
            <a:ext cx="674633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8E409-A42A-4A2E-85B6-D178E1C84792}"/>
              </a:ext>
            </a:extLst>
          </p:cNvPr>
          <p:cNvSpPr txBox="1"/>
          <p:nvPr/>
        </p:nvSpPr>
        <p:spPr>
          <a:xfrm>
            <a:off x="510363" y="937100"/>
            <a:ext cx="11323674" cy="5507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1270" lvl="1" indent="-285750" algn="just" fontAlgn="base">
              <a:lnSpc>
                <a:spcPct val="126000"/>
              </a:lnSpc>
              <a:spcAft>
                <a:spcPts val="75"/>
              </a:spcAft>
              <a:buClr>
                <a:schemeClr val="accent2">
                  <a:lumMod val="75000"/>
                </a:schemeClr>
              </a:buClr>
              <a:buSzPts val="1400"/>
              <a:buFont typeface="Wingdings" panose="05000000000000000000" pitchFamily="2" charset="2"/>
              <a:buChar char="q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закодирование олимпиадных заданий согласно требований ВсОШ; </a:t>
            </a:r>
          </a:p>
          <a:p>
            <a:pPr marL="742950" marR="1270" lvl="1" indent="-285750" algn="just" fontAlgn="base">
              <a:lnSpc>
                <a:spcPct val="126000"/>
              </a:lnSpc>
              <a:spcAft>
                <a:spcPts val="75"/>
              </a:spcAft>
              <a:buClr>
                <a:schemeClr val="accent2">
                  <a:lumMod val="75000"/>
                </a:schemeClr>
              </a:buClr>
              <a:buSzPts val="1400"/>
              <a:buFont typeface="Wingdings" panose="05000000000000000000" pitchFamily="2" charset="2"/>
              <a:buChar char="q"/>
            </a:pPr>
            <a:r>
              <a:rPr lang="ru-RU" sz="16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памятки по алгоритму скачивания и распечатки заданий; </a:t>
            </a:r>
          </a:p>
          <a:p>
            <a:pPr marL="742950" marR="1270" lvl="1" indent="-285750" algn="just" fontAlgn="base">
              <a:lnSpc>
                <a:spcPct val="126000"/>
              </a:lnSpc>
              <a:spcAft>
                <a:spcPts val="75"/>
              </a:spcAft>
              <a:buClr>
                <a:schemeClr val="accent2">
                  <a:lumMod val="75000"/>
                </a:schemeClr>
              </a:buClr>
              <a:buSzPts val="1400"/>
              <a:buFont typeface="Wingdings" panose="05000000000000000000" pitchFamily="2" charset="2"/>
              <a:buChar char="q"/>
            </a:pPr>
            <a:r>
              <a:rPr lang="ru-RU" sz="16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для Министерства образования отчётов о проведении школьного и муниципального этапов ВсОШ 2022-2023 учебного года, списков участников школьного и муниципального этапов олимпиады для базы данных сервиса РЦОИ, списков победителей и призёров муниципального этапа ВОШ 2022-2023 уч. года; </a:t>
            </a:r>
          </a:p>
          <a:p>
            <a:pPr marL="742950" marR="1270" lvl="1" indent="-285750" algn="just" fontAlgn="base">
              <a:lnSpc>
                <a:spcPct val="126000"/>
              </a:lnSpc>
              <a:spcAft>
                <a:spcPts val="75"/>
              </a:spcAft>
              <a:buClr>
                <a:schemeClr val="accent2">
                  <a:lumMod val="75000"/>
                </a:schemeClr>
              </a:buClr>
              <a:buSzPts val="1400"/>
              <a:buFont typeface="Wingdings" panose="05000000000000000000" pitchFamily="2" charset="2"/>
              <a:buChar char="q"/>
            </a:pPr>
            <a:r>
              <a:rPr lang="ru-RU" sz="16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похвальных грамот Управления образования для победителей и призёров муниципального этапа Олимпиады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R="1270" lvl="1" algn="just" fontAlgn="base">
              <a:lnSpc>
                <a:spcPct val="126000"/>
              </a:lnSpc>
              <a:spcAft>
                <a:spcPts val="75"/>
              </a:spcAft>
              <a:buClr>
                <a:schemeClr val="accent2">
                  <a:lumMod val="75000"/>
                </a:schemeClr>
              </a:buClr>
              <a:buSzPts val="1400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Базовой площадкой проведения предметных олимпиад муниципального этапа ВсОШ по приказу была определена МБОУ «Агвалинская гимназия». Работы скачивались за час до начала олимпиады,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 доступа к заданиям имел только начальник управления образования. Выполненные участниками задания доставлялись сопредседателем предметных жюри (Гусейнов А.А. –директор ЦРТ) в Управление образования. 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" lvl="1" algn="just" fontAlgn="base">
              <a:lnSpc>
                <a:spcPct val="126000"/>
              </a:lnSpc>
              <a:spcAft>
                <a:spcPts val="75"/>
              </a:spcAft>
              <a:buClr>
                <a:schemeClr val="accent2">
                  <a:lumMod val="75000"/>
                </a:schemeClr>
              </a:buClr>
              <a:buSzPts val="1400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Процедура, заложенная Порядком проведения муниципального этапа всероссийской олимпиады школьников, выполнялась  чётко и точно: было обеспечено присутствие участников олимпиад, членов предметных комиссий; соблюдалось нормативно-правовое сопровождение мероприятий. </a:t>
            </a:r>
          </a:p>
          <a:p>
            <a:pPr marR="1270" lvl="1" algn="just" fontAlgn="base">
              <a:lnSpc>
                <a:spcPct val="126000"/>
              </a:lnSpc>
              <a:spcAft>
                <a:spcPts val="75"/>
              </a:spcAft>
              <a:buClr>
                <a:schemeClr val="accent2">
                  <a:lumMod val="75000"/>
                </a:schemeClr>
              </a:buClr>
              <a:buSzPts val="1400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В муниципальном этапе всероссийской олимпиады школьников 2022-2023 учебного года приняли участие 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837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 района, что на 25 участников меньше, чем в прошлом 2021-2022 уч. г. (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1.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" lvl="1" algn="just" fontAlgn="base">
              <a:lnSpc>
                <a:spcPct val="126000"/>
              </a:lnSpc>
              <a:spcAft>
                <a:spcPts val="75"/>
              </a:spcAft>
              <a:buClr>
                <a:schemeClr val="accent2">
                  <a:lumMod val="75000"/>
                </a:schemeClr>
              </a:buClr>
              <a:buSzPts val="1400"/>
            </a:pPr>
            <a:endParaRPr lang="ru-RU" sz="14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8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E8042B-CA87-4D3D-B121-97F07C617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0"/>
            <a:ext cx="690562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CC897-9C22-49CC-959C-9E228963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215"/>
            <a:ext cx="10515600" cy="196850"/>
          </a:xfrm>
        </p:spPr>
        <p:txBody>
          <a:bodyPr>
            <a:noAutofit/>
          </a:bodyPr>
          <a:lstStyle/>
          <a:p>
            <a:pPr algn="ctr"/>
            <a:r>
              <a:rPr lang="ru-RU" sz="1300" b="1" dirty="0"/>
              <a:t>Таблица 1.    Участие ОО в муниципальном этапе ВсОШ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09CF71A-E4F8-4893-B81C-561E0F504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338826"/>
              </p:ext>
            </p:extLst>
          </p:nvPr>
        </p:nvGraphicFramePr>
        <p:xfrm>
          <a:off x="838200" y="644525"/>
          <a:ext cx="10515588" cy="5819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083">
                  <a:extLst>
                    <a:ext uri="{9D8B030D-6E8A-4147-A177-3AD203B41FA5}">
                      <a16:colId xmlns:a16="http://schemas.microsoft.com/office/drawing/2014/main" val="654319582"/>
                    </a:ext>
                  </a:extLst>
                </a:gridCol>
                <a:gridCol w="2106745">
                  <a:extLst>
                    <a:ext uri="{9D8B030D-6E8A-4147-A177-3AD203B41FA5}">
                      <a16:colId xmlns:a16="http://schemas.microsoft.com/office/drawing/2014/main" val="3182639556"/>
                    </a:ext>
                  </a:extLst>
                </a:gridCol>
                <a:gridCol w="416817">
                  <a:extLst>
                    <a:ext uri="{9D8B030D-6E8A-4147-A177-3AD203B41FA5}">
                      <a16:colId xmlns:a16="http://schemas.microsoft.com/office/drawing/2014/main" val="1044514422"/>
                    </a:ext>
                  </a:extLst>
                </a:gridCol>
                <a:gridCol w="416817">
                  <a:extLst>
                    <a:ext uri="{9D8B030D-6E8A-4147-A177-3AD203B41FA5}">
                      <a16:colId xmlns:a16="http://schemas.microsoft.com/office/drawing/2014/main" val="1593667927"/>
                    </a:ext>
                  </a:extLst>
                </a:gridCol>
                <a:gridCol w="362451">
                  <a:extLst>
                    <a:ext uri="{9D8B030D-6E8A-4147-A177-3AD203B41FA5}">
                      <a16:colId xmlns:a16="http://schemas.microsoft.com/office/drawing/2014/main" val="2767192950"/>
                    </a:ext>
                  </a:extLst>
                </a:gridCol>
                <a:gridCol w="416817">
                  <a:extLst>
                    <a:ext uri="{9D8B030D-6E8A-4147-A177-3AD203B41FA5}">
                      <a16:colId xmlns:a16="http://schemas.microsoft.com/office/drawing/2014/main" val="3504104325"/>
                    </a:ext>
                  </a:extLst>
                </a:gridCol>
                <a:gridCol w="416817">
                  <a:extLst>
                    <a:ext uri="{9D8B030D-6E8A-4147-A177-3AD203B41FA5}">
                      <a16:colId xmlns:a16="http://schemas.microsoft.com/office/drawing/2014/main" val="2185621798"/>
                    </a:ext>
                  </a:extLst>
                </a:gridCol>
                <a:gridCol w="362451">
                  <a:extLst>
                    <a:ext uri="{9D8B030D-6E8A-4147-A177-3AD203B41FA5}">
                      <a16:colId xmlns:a16="http://schemas.microsoft.com/office/drawing/2014/main" val="1218281458"/>
                    </a:ext>
                  </a:extLst>
                </a:gridCol>
                <a:gridCol w="416817">
                  <a:extLst>
                    <a:ext uri="{9D8B030D-6E8A-4147-A177-3AD203B41FA5}">
                      <a16:colId xmlns:a16="http://schemas.microsoft.com/office/drawing/2014/main" val="927854074"/>
                    </a:ext>
                  </a:extLst>
                </a:gridCol>
                <a:gridCol w="416817">
                  <a:extLst>
                    <a:ext uri="{9D8B030D-6E8A-4147-A177-3AD203B41FA5}">
                      <a16:colId xmlns:a16="http://schemas.microsoft.com/office/drawing/2014/main" val="3897311158"/>
                    </a:ext>
                  </a:extLst>
                </a:gridCol>
                <a:gridCol w="416817">
                  <a:extLst>
                    <a:ext uri="{9D8B030D-6E8A-4147-A177-3AD203B41FA5}">
                      <a16:colId xmlns:a16="http://schemas.microsoft.com/office/drawing/2014/main" val="2048729321"/>
                    </a:ext>
                  </a:extLst>
                </a:gridCol>
                <a:gridCol w="416817">
                  <a:extLst>
                    <a:ext uri="{9D8B030D-6E8A-4147-A177-3AD203B41FA5}">
                      <a16:colId xmlns:a16="http://schemas.microsoft.com/office/drawing/2014/main" val="1462082924"/>
                    </a:ext>
                  </a:extLst>
                </a:gridCol>
                <a:gridCol w="416817">
                  <a:extLst>
                    <a:ext uri="{9D8B030D-6E8A-4147-A177-3AD203B41FA5}">
                      <a16:colId xmlns:a16="http://schemas.microsoft.com/office/drawing/2014/main" val="2134235837"/>
                    </a:ext>
                  </a:extLst>
                </a:gridCol>
                <a:gridCol w="416817">
                  <a:extLst>
                    <a:ext uri="{9D8B030D-6E8A-4147-A177-3AD203B41FA5}">
                      <a16:colId xmlns:a16="http://schemas.microsoft.com/office/drawing/2014/main" val="1884369401"/>
                    </a:ext>
                  </a:extLst>
                </a:gridCol>
                <a:gridCol w="362451">
                  <a:extLst>
                    <a:ext uri="{9D8B030D-6E8A-4147-A177-3AD203B41FA5}">
                      <a16:colId xmlns:a16="http://schemas.microsoft.com/office/drawing/2014/main" val="299625242"/>
                    </a:ext>
                  </a:extLst>
                </a:gridCol>
                <a:gridCol w="416817">
                  <a:extLst>
                    <a:ext uri="{9D8B030D-6E8A-4147-A177-3AD203B41FA5}">
                      <a16:colId xmlns:a16="http://schemas.microsoft.com/office/drawing/2014/main" val="277555245"/>
                    </a:ext>
                  </a:extLst>
                </a:gridCol>
                <a:gridCol w="362451">
                  <a:extLst>
                    <a:ext uri="{9D8B030D-6E8A-4147-A177-3AD203B41FA5}">
                      <a16:colId xmlns:a16="http://schemas.microsoft.com/office/drawing/2014/main" val="2856695707"/>
                    </a:ext>
                  </a:extLst>
                </a:gridCol>
                <a:gridCol w="416817">
                  <a:extLst>
                    <a:ext uri="{9D8B030D-6E8A-4147-A177-3AD203B41FA5}">
                      <a16:colId xmlns:a16="http://schemas.microsoft.com/office/drawing/2014/main" val="1049752968"/>
                    </a:ext>
                  </a:extLst>
                </a:gridCol>
                <a:gridCol w="362451">
                  <a:extLst>
                    <a:ext uri="{9D8B030D-6E8A-4147-A177-3AD203B41FA5}">
                      <a16:colId xmlns:a16="http://schemas.microsoft.com/office/drawing/2014/main" val="1148315591"/>
                    </a:ext>
                  </a:extLst>
                </a:gridCol>
                <a:gridCol w="398696">
                  <a:extLst>
                    <a:ext uri="{9D8B030D-6E8A-4147-A177-3AD203B41FA5}">
                      <a16:colId xmlns:a16="http://schemas.microsoft.com/office/drawing/2014/main" val="2616650815"/>
                    </a:ext>
                  </a:extLst>
                </a:gridCol>
                <a:gridCol w="398696">
                  <a:extLst>
                    <a:ext uri="{9D8B030D-6E8A-4147-A177-3AD203B41FA5}">
                      <a16:colId xmlns:a16="http://schemas.microsoft.com/office/drawing/2014/main" val="4104268866"/>
                    </a:ext>
                  </a:extLst>
                </a:gridCol>
                <a:gridCol w="489309">
                  <a:extLst>
                    <a:ext uri="{9D8B030D-6E8A-4147-A177-3AD203B41FA5}">
                      <a16:colId xmlns:a16="http://schemas.microsoft.com/office/drawing/2014/main" val="2482100000"/>
                    </a:ext>
                  </a:extLst>
                </a:gridCol>
              </a:tblGrid>
              <a:tr h="815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ОО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ОБЖ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Экология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Физика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Физкультура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Литература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Химия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Русс. язык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Технология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Обществознание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Экономика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Английский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Биология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Астрономия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История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Математика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Право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Информатика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География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МХК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10839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Агвалинская гимназия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210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86729894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В-</a:t>
                      </a:r>
                      <a:r>
                        <a:rPr lang="ru-RU" sz="1400" u="none" strike="noStrike" dirty="0" err="1">
                          <a:effectLst/>
                        </a:rPr>
                        <a:t>Гаквари</a:t>
                      </a:r>
                      <a:r>
                        <a:rPr lang="ru-RU" sz="1400" u="none" strike="noStrike" dirty="0">
                          <a:effectLst/>
                        </a:rPr>
                        <a:t> СОШ-сад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r>
                        <a:rPr lang="ru-RU" sz="1400" u="none" strike="noStrike" smtClean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51698247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Гадири</a:t>
                      </a:r>
                      <a:r>
                        <a:rPr lang="ru-RU" sz="1400" u="none" strike="noStrike" dirty="0">
                          <a:effectLst/>
                        </a:rPr>
                        <a:t> ООШ-сад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81225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Гакко СОШ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750915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Гигатли СОШ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45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9587478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Гигатли –Урух ООШ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08673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Гимерсо</a:t>
                      </a:r>
                      <a:r>
                        <a:rPr lang="ru-RU" sz="1400" u="none" strike="noStrike" dirty="0">
                          <a:effectLst/>
                        </a:rPr>
                        <a:t> СОШ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982803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Инхоквари</a:t>
                      </a:r>
                      <a:r>
                        <a:rPr lang="ru-RU" sz="1400" u="none" strike="noStrike" dirty="0">
                          <a:effectLst/>
                        </a:rPr>
                        <a:t> СОШ-сад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5551384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Кванада СОШ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38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6161710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Кеди СОШ-сад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218657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Метрада СОШ-сад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60424677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Н-Гаквари СОШ-сад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71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5909252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Саситли СОШ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90332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Сильди СОШ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67650938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Тинди СОШ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74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40059071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Тисси СОШ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37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0645649"/>
                  </a:ext>
                </a:extLst>
              </a:tr>
              <a:tr h="23978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Тисси-Ахитли</a:t>
                      </a:r>
                      <a:r>
                        <a:rPr lang="ru-RU" sz="1400" u="none" strike="noStrike" dirty="0">
                          <a:effectLst/>
                        </a:rPr>
                        <a:t> СОШ-сад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46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2179602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Тлондода СОШ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57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79500135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Хонох СОШ-сад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63646579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Хушет СОШ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55059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Хуштада СОШ-сад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49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08759022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Эчеда СОШ-сад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11028978"/>
                  </a:ext>
                </a:extLst>
              </a:tr>
              <a:tr h="283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66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56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55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22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53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63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23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61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837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961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72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DED455-8226-4971-9832-5F79285D4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67" y="-4764"/>
            <a:ext cx="6839133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EFED1FD-CE68-4830-8F73-1DA1DF647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324"/>
            <a:ext cx="10515600" cy="6219825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26000"/>
              </a:lnSpc>
              <a:spcAft>
                <a:spcPts val="75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2022-2023 учебном году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олимпиады провели  по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предметам. Из 22-х школ района участие приняли 17 образовательных организаций, из них во всех предметных олимпиадах приняли участие 2 образовательные организации (Агвалинская гимназия, В-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Гакваринская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СОШ-сад). В 16-олимпиадах приняли участие: Тиндинская, Т-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Ахитлинская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Н-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акваринская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Гигатлинская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Хуштадинская и т.д. в 3-х олимпиадах участвовали уч-ся МБОУ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Кединская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СОШ, на одной олимпиаде –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Гимерсинской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СОШ. не представили своих учащихся на муниципальном этапе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Гадиринская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Г-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Урухская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ООШ,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Саситлинская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Гаккойская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Хушетская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СОШ.</a:t>
            </a:r>
          </a:p>
          <a:p>
            <a:pPr indent="0" algn="just">
              <a:lnSpc>
                <a:spcPct val="126000"/>
              </a:lnSpc>
              <a:spcAft>
                <a:spcPts val="75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Статистический анализ итогов муниципального этапа олимпиады позволил определить рейтинги образовательных организаций по количеству:   </a:t>
            </a:r>
          </a:p>
          <a:p>
            <a:pPr marL="514350" indent="-285750" algn="just">
              <a:lnSpc>
                <a:spcPct val="126000"/>
              </a:lnSpc>
              <a:spcAft>
                <a:spcPts val="75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участников (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514350" indent="-285750" algn="just">
              <a:lnSpc>
                <a:spcPct val="126000"/>
              </a:lnSpc>
              <a:spcAft>
                <a:spcPts val="75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проведенных олимпиад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1., 2,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285750" algn="just">
              <a:lnSpc>
                <a:spcPct val="126000"/>
              </a:lnSpc>
              <a:spcAft>
                <a:spcPts val="75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победителей и призеров (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6.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0" algn="just">
              <a:lnSpc>
                <a:spcPct val="126000"/>
              </a:lnSpc>
              <a:spcAft>
                <a:spcPts val="75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Самой массовой образовательной организацией по количеству участников стала – МБУ Агвалинская гимназия имени Кади Абакарова. (210 участников), за ней идут В-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Гакваринская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СОШ-(111-участников), Тиндинская СОШ-(74 участника), Н-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Гакваринская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 (71участник) и т.д. (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0" algn="just">
              <a:lnSpc>
                <a:spcPct val="126000"/>
              </a:lnSpc>
              <a:spcAft>
                <a:spcPts val="75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Если сравнить количество участников в школьном и муниципальном этапе, то у некоторых школ очень слабое участие в муниципальном этапе. Например,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Метрадинская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СОШ, участников школьного этапа -447, а в муниципальном всего -14, Инхоквари-298/13, Сильди-256/32 и т.д. (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2.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18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957A7C-DECF-4333-BF72-80EDE92DB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64" y="0"/>
            <a:ext cx="6746336" cy="6858000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D819CC5-3650-44E6-8DD1-8D5C9C360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591378"/>
              </p:ext>
            </p:extLst>
          </p:nvPr>
        </p:nvGraphicFramePr>
        <p:xfrm>
          <a:off x="838204" y="748983"/>
          <a:ext cx="10515592" cy="5743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951">
                  <a:extLst>
                    <a:ext uri="{9D8B030D-6E8A-4147-A177-3AD203B41FA5}">
                      <a16:colId xmlns:a16="http://schemas.microsoft.com/office/drawing/2014/main" val="337116659"/>
                    </a:ext>
                  </a:extLst>
                </a:gridCol>
                <a:gridCol w="2301395">
                  <a:extLst>
                    <a:ext uri="{9D8B030D-6E8A-4147-A177-3AD203B41FA5}">
                      <a16:colId xmlns:a16="http://schemas.microsoft.com/office/drawing/2014/main" val="1561266249"/>
                    </a:ext>
                  </a:extLst>
                </a:gridCol>
                <a:gridCol w="407169">
                  <a:extLst>
                    <a:ext uri="{9D8B030D-6E8A-4147-A177-3AD203B41FA5}">
                      <a16:colId xmlns:a16="http://schemas.microsoft.com/office/drawing/2014/main" val="129752215"/>
                    </a:ext>
                  </a:extLst>
                </a:gridCol>
                <a:gridCol w="407169">
                  <a:extLst>
                    <a:ext uri="{9D8B030D-6E8A-4147-A177-3AD203B41FA5}">
                      <a16:colId xmlns:a16="http://schemas.microsoft.com/office/drawing/2014/main" val="2692222497"/>
                    </a:ext>
                  </a:extLst>
                </a:gridCol>
                <a:gridCol w="354061">
                  <a:extLst>
                    <a:ext uri="{9D8B030D-6E8A-4147-A177-3AD203B41FA5}">
                      <a16:colId xmlns:a16="http://schemas.microsoft.com/office/drawing/2014/main" val="3958530112"/>
                    </a:ext>
                  </a:extLst>
                </a:gridCol>
                <a:gridCol w="407169">
                  <a:extLst>
                    <a:ext uri="{9D8B030D-6E8A-4147-A177-3AD203B41FA5}">
                      <a16:colId xmlns:a16="http://schemas.microsoft.com/office/drawing/2014/main" val="3538211295"/>
                    </a:ext>
                  </a:extLst>
                </a:gridCol>
                <a:gridCol w="407169">
                  <a:extLst>
                    <a:ext uri="{9D8B030D-6E8A-4147-A177-3AD203B41FA5}">
                      <a16:colId xmlns:a16="http://schemas.microsoft.com/office/drawing/2014/main" val="1580994727"/>
                    </a:ext>
                  </a:extLst>
                </a:gridCol>
                <a:gridCol w="354061">
                  <a:extLst>
                    <a:ext uri="{9D8B030D-6E8A-4147-A177-3AD203B41FA5}">
                      <a16:colId xmlns:a16="http://schemas.microsoft.com/office/drawing/2014/main" val="2336517904"/>
                    </a:ext>
                  </a:extLst>
                </a:gridCol>
                <a:gridCol w="407169">
                  <a:extLst>
                    <a:ext uri="{9D8B030D-6E8A-4147-A177-3AD203B41FA5}">
                      <a16:colId xmlns:a16="http://schemas.microsoft.com/office/drawing/2014/main" val="3994003416"/>
                    </a:ext>
                  </a:extLst>
                </a:gridCol>
                <a:gridCol w="407169">
                  <a:extLst>
                    <a:ext uri="{9D8B030D-6E8A-4147-A177-3AD203B41FA5}">
                      <a16:colId xmlns:a16="http://schemas.microsoft.com/office/drawing/2014/main" val="1475350354"/>
                    </a:ext>
                  </a:extLst>
                </a:gridCol>
                <a:gridCol w="407169">
                  <a:extLst>
                    <a:ext uri="{9D8B030D-6E8A-4147-A177-3AD203B41FA5}">
                      <a16:colId xmlns:a16="http://schemas.microsoft.com/office/drawing/2014/main" val="2507801935"/>
                    </a:ext>
                  </a:extLst>
                </a:gridCol>
                <a:gridCol w="407169">
                  <a:extLst>
                    <a:ext uri="{9D8B030D-6E8A-4147-A177-3AD203B41FA5}">
                      <a16:colId xmlns:a16="http://schemas.microsoft.com/office/drawing/2014/main" val="2139056938"/>
                    </a:ext>
                  </a:extLst>
                </a:gridCol>
                <a:gridCol w="407169">
                  <a:extLst>
                    <a:ext uri="{9D8B030D-6E8A-4147-A177-3AD203B41FA5}">
                      <a16:colId xmlns:a16="http://schemas.microsoft.com/office/drawing/2014/main" val="396276767"/>
                    </a:ext>
                  </a:extLst>
                </a:gridCol>
                <a:gridCol w="407169">
                  <a:extLst>
                    <a:ext uri="{9D8B030D-6E8A-4147-A177-3AD203B41FA5}">
                      <a16:colId xmlns:a16="http://schemas.microsoft.com/office/drawing/2014/main" val="3161828518"/>
                    </a:ext>
                  </a:extLst>
                </a:gridCol>
                <a:gridCol w="354061">
                  <a:extLst>
                    <a:ext uri="{9D8B030D-6E8A-4147-A177-3AD203B41FA5}">
                      <a16:colId xmlns:a16="http://schemas.microsoft.com/office/drawing/2014/main" val="3613536970"/>
                    </a:ext>
                  </a:extLst>
                </a:gridCol>
                <a:gridCol w="407169">
                  <a:extLst>
                    <a:ext uri="{9D8B030D-6E8A-4147-A177-3AD203B41FA5}">
                      <a16:colId xmlns:a16="http://schemas.microsoft.com/office/drawing/2014/main" val="478334055"/>
                    </a:ext>
                  </a:extLst>
                </a:gridCol>
                <a:gridCol w="354061">
                  <a:extLst>
                    <a:ext uri="{9D8B030D-6E8A-4147-A177-3AD203B41FA5}">
                      <a16:colId xmlns:a16="http://schemas.microsoft.com/office/drawing/2014/main" val="1886241850"/>
                    </a:ext>
                  </a:extLst>
                </a:gridCol>
                <a:gridCol w="407169">
                  <a:extLst>
                    <a:ext uri="{9D8B030D-6E8A-4147-A177-3AD203B41FA5}">
                      <a16:colId xmlns:a16="http://schemas.microsoft.com/office/drawing/2014/main" val="220098533"/>
                    </a:ext>
                  </a:extLst>
                </a:gridCol>
                <a:gridCol w="354061">
                  <a:extLst>
                    <a:ext uri="{9D8B030D-6E8A-4147-A177-3AD203B41FA5}">
                      <a16:colId xmlns:a16="http://schemas.microsoft.com/office/drawing/2014/main" val="1299334300"/>
                    </a:ext>
                  </a:extLst>
                </a:gridCol>
                <a:gridCol w="389466">
                  <a:extLst>
                    <a:ext uri="{9D8B030D-6E8A-4147-A177-3AD203B41FA5}">
                      <a16:colId xmlns:a16="http://schemas.microsoft.com/office/drawing/2014/main" val="321500726"/>
                    </a:ext>
                  </a:extLst>
                </a:gridCol>
                <a:gridCol w="389466">
                  <a:extLst>
                    <a:ext uri="{9D8B030D-6E8A-4147-A177-3AD203B41FA5}">
                      <a16:colId xmlns:a16="http://schemas.microsoft.com/office/drawing/2014/main" val="61639543"/>
                    </a:ext>
                  </a:extLst>
                </a:gridCol>
                <a:gridCol w="477981">
                  <a:extLst>
                    <a:ext uri="{9D8B030D-6E8A-4147-A177-3AD203B41FA5}">
                      <a16:colId xmlns:a16="http://schemas.microsoft.com/office/drawing/2014/main" val="86728425"/>
                    </a:ext>
                  </a:extLst>
                </a:gridCol>
              </a:tblGrid>
              <a:tr h="979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№</a:t>
                      </a:r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ОО</a:t>
                      </a:r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ОБЖ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Экология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Физика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Физкультура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Литература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Химия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Русс. язык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Технология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Обществознание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Экономика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Английский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Биология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Астрономия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История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Математика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Право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Информатика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География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МХК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vert="vert27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43138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Агвалинская гимназия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*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513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3502153045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Гигатли СОШ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131206286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Кванада СОШ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86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4293808667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Н-</a:t>
                      </a:r>
                      <a:r>
                        <a:rPr lang="ru-RU" sz="1100" u="none" strike="noStrike" dirty="0" err="1">
                          <a:effectLst/>
                        </a:rPr>
                        <a:t>Гаквари</a:t>
                      </a:r>
                      <a:r>
                        <a:rPr lang="ru-RU" sz="1100" u="none" strike="noStrike" dirty="0">
                          <a:effectLst/>
                        </a:rPr>
                        <a:t> СОШ-сад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166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126355635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В-</a:t>
                      </a:r>
                      <a:r>
                        <a:rPr lang="ru-RU" sz="1100" u="none" strike="noStrike" dirty="0" err="1">
                          <a:effectLst/>
                        </a:rPr>
                        <a:t>Гаквари</a:t>
                      </a:r>
                      <a:r>
                        <a:rPr lang="ru-RU" sz="1100" u="none" strike="noStrike" dirty="0">
                          <a:effectLst/>
                        </a:rPr>
                        <a:t> СОШ-сад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133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3669120009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Тинди СОШ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173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483377931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Тисси СОШ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75244650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Тлондода СОШ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93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3905585993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Хуштада СОШ-сад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137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54925446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Метрада СОШ-сад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447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2502635878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Тисси-Ахитли СОШ-сад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457869334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Кеди СОШ-сад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93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267873572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Эчеда СОШ-сад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3194823388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Саситли СОШ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414618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Гигатли –Урух ООШ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4027529170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Хушет СОШ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367263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Хонох СОШ-сад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2943972836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Гакко СОШ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795281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Инхоквари СОШ-сад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262538584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Гимерсо СОШ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43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974632604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Сильди СОШ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256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969444736"/>
                  </a:ext>
                </a:extLst>
              </a:tr>
              <a:tr h="1945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Гадири ООШ-сад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87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382817156"/>
                  </a:ext>
                </a:extLst>
              </a:tr>
              <a:tr h="317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ВСЕГО</a:t>
                      </a:r>
                      <a:r>
                        <a:rPr lang="ru-RU" sz="1600" b="1" u="none" strike="noStrike" dirty="0">
                          <a:effectLst/>
                        </a:rPr>
                        <a:t>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254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225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244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367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249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306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159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209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232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191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125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3086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963542"/>
                  </a:ext>
                </a:extLst>
              </a:tr>
              <a:tr h="1568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</a:rPr>
                        <a:t>*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1"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Олимпиады проводились дистанционно (на базе Образовательного центра "Сириус").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291961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D4082E6-FC63-4A43-ABFC-706E1983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3050"/>
          </a:xfrm>
        </p:spPr>
        <p:txBody>
          <a:bodyPr>
            <a:noAutofit/>
          </a:bodyPr>
          <a:lstStyle/>
          <a:p>
            <a:pPr algn="ctr"/>
            <a:r>
              <a:rPr lang="ru-RU" sz="1300" b="1" dirty="0"/>
              <a:t>Таблица 2.    Участие ОО в школьном этапе ВсОШ</a:t>
            </a:r>
          </a:p>
        </p:txBody>
      </p:sp>
    </p:spTree>
    <p:extLst>
      <p:ext uri="{BB962C8B-B14F-4D97-AF65-F5344CB8AC3E}">
        <p14:creationId xmlns:p14="http://schemas.microsoft.com/office/powerpoint/2010/main" val="222010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B0A8B0-73B7-4558-8A18-4C15F9055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0"/>
            <a:ext cx="736282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BB918-C57D-414B-A694-7CEA6A05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520825"/>
          </a:xfrm>
        </p:spPr>
        <p:txBody>
          <a:bodyPr>
            <a:noAutofit/>
          </a:bodyPr>
          <a:lstStyle/>
          <a:p>
            <a:pPr indent="359410">
              <a:lnSpc>
                <a:spcPct val="130000"/>
              </a:lnSpc>
              <a:spcAft>
                <a:spcPts val="1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отчёту по итогам муниципального этапа, сформированному в электронном информационном формате МБУ «ЦРТ»,  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 приняли участие более чем в пяти предметных олимпиадах, в том числе: в 5-ти олимпиадах - 19, 6 -11, 7-6, 8-9 ,9-4 , в 10-4, и  в 11-1 (Муртазалиев Саид Русланович - Н-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Гаквари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-11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.), в 13-2  (Абдусаламова Аминат Ахмедовна, В-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Гаквари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Шахбанов Абдула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Асхабович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Т-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ахитли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–оба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класс), в 4-х предметных олимпиад-25 учеников  и т. д. Основная часть учащихся приняли участие в 2-3 олимпиадах.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BC77785-567E-4E27-8187-4A8CB86853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559238"/>
              </p:ext>
            </p:extLst>
          </p:nvPr>
        </p:nvGraphicFramePr>
        <p:xfrm>
          <a:off x="838200" y="2057400"/>
          <a:ext cx="10515600" cy="411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975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26E73D-3A0A-404A-9827-2131A27EB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5" y="0"/>
            <a:ext cx="6886575" cy="6858000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A0C44A5-DD67-47FB-8D0F-0B70A8A7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563225" cy="99695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На протяжении ряда лет количество победителей и призёров муниципального этапа всероссийской олимпиады школьников остаётся  невысоким. В 2022-2023 учебном году статусы победителей и призёров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получили 53 участника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на 4 человека больше показателя прошлого 2021-2022 уч. года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определения школьного и муниципального этапов работает следующее правило:    участники с максимальными баллами называют победителями только в том случае, если их баллы превышают половину максимально возможного. Из-за этого очень часто случается ситуация, когда нет победителей, а есть только призеры или результаты.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DCD51BA-B445-4FFC-91E7-D1175E91A2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536600"/>
              </p:ext>
            </p:extLst>
          </p:nvPr>
        </p:nvGraphicFramePr>
        <p:xfrm>
          <a:off x="1410791" y="2011681"/>
          <a:ext cx="8817425" cy="4719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27">
                  <a:extLst>
                    <a:ext uri="{9D8B030D-6E8A-4147-A177-3AD203B41FA5}">
                      <a16:colId xmlns:a16="http://schemas.microsoft.com/office/drawing/2014/main" val="2658717330"/>
                    </a:ext>
                  </a:extLst>
                </a:gridCol>
                <a:gridCol w="1555323">
                  <a:extLst>
                    <a:ext uri="{9D8B030D-6E8A-4147-A177-3AD203B41FA5}">
                      <a16:colId xmlns:a16="http://schemas.microsoft.com/office/drawing/2014/main" val="1249184950"/>
                    </a:ext>
                  </a:extLst>
                </a:gridCol>
                <a:gridCol w="1178279">
                  <a:extLst>
                    <a:ext uri="{9D8B030D-6E8A-4147-A177-3AD203B41FA5}">
                      <a16:colId xmlns:a16="http://schemas.microsoft.com/office/drawing/2014/main" val="1629748922"/>
                    </a:ext>
                  </a:extLst>
                </a:gridCol>
                <a:gridCol w="989752">
                  <a:extLst>
                    <a:ext uri="{9D8B030D-6E8A-4147-A177-3AD203B41FA5}">
                      <a16:colId xmlns:a16="http://schemas.microsoft.com/office/drawing/2014/main" val="781508504"/>
                    </a:ext>
                  </a:extLst>
                </a:gridCol>
                <a:gridCol w="1209694">
                  <a:extLst>
                    <a:ext uri="{9D8B030D-6E8A-4147-A177-3AD203B41FA5}">
                      <a16:colId xmlns:a16="http://schemas.microsoft.com/office/drawing/2014/main" val="3419073906"/>
                    </a:ext>
                  </a:extLst>
                </a:gridCol>
                <a:gridCol w="1209694">
                  <a:extLst>
                    <a:ext uri="{9D8B030D-6E8A-4147-A177-3AD203B41FA5}">
                      <a16:colId xmlns:a16="http://schemas.microsoft.com/office/drawing/2014/main" val="3845807162"/>
                    </a:ext>
                  </a:extLst>
                </a:gridCol>
                <a:gridCol w="1209694">
                  <a:extLst>
                    <a:ext uri="{9D8B030D-6E8A-4147-A177-3AD203B41FA5}">
                      <a16:colId xmlns:a16="http://schemas.microsoft.com/office/drawing/2014/main" val="498335019"/>
                    </a:ext>
                  </a:extLst>
                </a:gridCol>
                <a:gridCol w="1119362">
                  <a:extLst>
                    <a:ext uri="{9D8B030D-6E8A-4147-A177-3AD203B41FA5}">
                      <a16:colId xmlns:a16="http://schemas.microsoft.com/office/drawing/2014/main" val="2084221152"/>
                    </a:ext>
                  </a:extLst>
                </a:gridCol>
              </a:tblGrid>
              <a:tr h="216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ОО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Победители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Призеры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 результат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 результат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3 результат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466703"/>
                  </a:ext>
                </a:extLst>
              </a:tr>
              <a:tr h="482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>
                          <a:effectLst/>
                        </a:rPr>
                        <a:t>Тиндиская</a:t>
                      </a:r>
                      <a:r>
                        <a:rPr lang="ru-RU" sz="1600" u="none" strike="noStrike" dirty="0" smtClean="0">
                          <a:effectLst/>
                        </a:rPr>
                        <a:t> СОШ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697699"/>
                  </a:ext>
                </a:extLst>
              </a:tr>
              <a:tr h="364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В-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Гаквари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СОШ»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6</a:t>
                      </a:r>
                      <a:r>
                        <a:rPr lang="ru-RU" sz="1800" b="1" u="none" strike="noStrike" dirty="0" smtClean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597700"/>
                  </a:ext>
                </a:extLst>
              </a:tr>
              <a:tr h="4244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>
                          <a:effectLst/>
                        </a:rPr>
                        <a:t>Агвалинская</a:t>
                      </a:r>
                      <a:r>
                        <a:rPr lang="ru-RU" sz="1600" u="none" strike="noStrike" dirty="0" smtClean="0">
                          <a:effectLst/>
                        </a:rPr>
                        <a:t> гимназия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82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96057"/>
                  </a:ext>
                </a:extLst>
              </a:tr>
              <a:tr h="2422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>
                          <a:effectLst/>
                        </a:rPr>
                        <a:t>Хуштада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2984044"/>
                  </a:ext>
                </a:extLst>
              </a:tr>
              <a:tr h="2422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Сильди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1149898"/>
                  </a:ext>
                </a:extLst>
              </a:tr>
              <a:tr h="2422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Тлондода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3519392"/>
                  </a:ext>
                </a:extLst>
              </a:tr>
              <a:tr h="2422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Н-Гаквари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7703918"/>
                  </a:ext>
                </a:extLst>
              </a:tr>
              <a:tr h="2422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Кванада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8275762"/>
                  </a:ext>
                </a:extLst>
              </a:tr>
              <a:tr h="2422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Гигатли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9411660"/>
                  </a:ext>
                </a:extLst>
              </a:tr>
              <a:tr h="2422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Т-Ахитли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2140821"/>
                  </a:ext>
                </a:extLst>
              </a:tr>
              <a:tr h="2422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Эчеда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9118131"/>
                  </a:ext>
                </a:extLst>
              </a:tr>
              <a:tr h="2422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12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Тисси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247754"/>
                  </a:ext>
                </a:extLst>
              </a:tr>
              <a:tr h="2422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Хонох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1960954"/>
                  </a:ext>
                </a:extLst>
              </a:tr>
              <a:tr h="2422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66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77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87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283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325320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BFD4617-A7A7-4821-B9F7-9DFB524A3A0C}"/>
              </a:ext>
            </a:extLst>
          </p:cNvPr>
          <p:cNvSpPr txBox="1">
            <a:spLocks/>
          </p:cNvSpPr>
          <p:nvPr/>
        </p:nvSpPr>
        <p:spPr>
          <a:xfrm>
            <a:off x="838199" y="1666333"/>
            <a:ext cx="105156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300" b="1" dirty="0"/>
              <a:t>Таблица 3.    Результаты ОО в муниципальном этапе ВсОШ</a:t>
            </a:r>
          </a:p>
        </p:txBody>
      </p:sp>
    </p:spTree>
    <p:extLst>
      <p:ext uri="{BB962C8B-B14F-4D97-AF65-F5344CB8AC3E}">
        <p14:creationId xmlns:p14="http://schemas.microsoft.com/office/powerpoint/2010/main" val="419994102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6198</TotalTime>
  <Words>2168</Words>
  <Application>Microsoft Office PowerPoint</Application>
  <PresentationFormat>Широкоэкранный</PresentationFormat>
  <Paragraphs>1953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Тема Office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1.    Участие ОО в муниципальном этапе ВсОШ</vt:lpstr>
      <vt:lpstr>Презентация PowerPoint</vt:lpstr>
      <vt:lpstr>Таблица 2.    Участие ОО в школьном этапе ВсОШ</vt:lpstr>
      <vt:lpstr>Согласно отчёту по итогам муниципального этапа, сформированному в электронном информационном формате МБУ «ЦРТ»,  37 обучающихся приняли участие более чем в пяти предметных олимпиадах, в том числе: в 5-ти олимпиадах - 19, 6 -11, 7-6, 8-9 ,9-4 , в 10-4, и  в 11-1 (Муртазалиев Саид Русланович - Н-Гаквари -11 кл.), в 13-2  (Абдусаламова Аминат Ахмедовна, В-Гаквари, и Шахбанов Абдула Асхабович, Т-ахитли, –оба 8 класс), в 4-х предметных олимпиад-25 учеников  и т. д. Основная часть учащихся приняли участие в 2-3 олимпиадах. </vt:lpstr>
      <vt:lpstr> На протяжении ряда лет количество победителей и призёров муниципального этапа всероссийской олимпиады школьников остаётся  невысоким. В 2022-2023 учебном году статусы победителей и призёров получили 53 участника, что на 4 человека больше показателя прошлого 2021-2022 уч. года. Для определения школьного и муниципального этапов работает следующее правило:    участники с максимальными баллами называют победителями только в том случае, если их баллы превышают половину максимально возможного. Из-за этого очень часто случается ситуация, когда нет победителей, а есть только призеры или результаты. </vt:lpstr>
      <vt:lpstr> Следует отметить, что в 2022-2023 учебном году число победителей муниципального этапа ВсОШ составило 28, что на 5 человек больше, чем в прошлом 2021-2022учебном году (было 23).  А количество призёров – 25, что на 1 человек меньше, чем в прошлом 2021-2022 уч. году. </vt:lpstr>
      <vt:lpstr> По количеству победителей и призёров муниципального этапа всероссийской олимпиады школьников 2022-2023 уч. года первое место – у МБОУ Тиндинская   СОШ – ( 8 победителей и 4 призёров, 28 балла). На втором месте рейтинга – МБОУ В-Гакваринская СОШ-сад –  (7 победителей и 7 призёров, 28 балла). На третьем месте –Агвалинская гимназия,- 20баллов (Таблица 6.)  Общая доля победителей и призеров от числа принявших участие составляет всего-5,7%.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Рекомендации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справка</dc:title>
  <dc:creator>Пользователь</dc:creator>
  <cp:lastModifiedBy>Пользователь</cp:lastModifiedBy>
  <cp:revision>57</cp:revision>
  <dcterms:created xsi:type="dcterms:W3CDTF">2023-01-23T07:20:41Z</dcterms:created>
  <dcterms:modified xsi:type="dcterms:W3CDTF">2023-02-20T05:25:22Z</dcterms:modified>
</cp:coreProperties>
</file>